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2" r:id="rId3"/>
    <p:sldId id="258" r:id="rId4"/>
    <p:sldId id="259" r:id="rId5"/>
    <p:sldId id="27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9" r:id="rId16"/>
    <p:sldId id="280" r:id="rId17"/>
    <p:sldId id="271" r:id="rId18"/>
    <p:sldId id="272" r:id="rId19"/>
    <p:sldId id="273" r:id="rId20"/>
    <p:sldId id="283" r:id="rId21"/>
    <p:sldId id="274" r:id="rId22"/>
    <p:sldId id="275" r:id="rId23"/>
    <p:sldId id="276" r:id="rId24"/>
    <p:sldId id="281" r:id="rId25"/>
  </p:sldIdLst>
  <p:sldSz cx="12192000" cy="6858000"/>
  <p:notesSz cx="6858000" cy="12192000"/>
  <p:embeddedFontLst>
    <p:embeddedFont>
      <p:font typeface="微软雅黑" panose="020B0503020204020204" pitchFamily="34" charset="-122"/>
      <p:regular r:id="rId27"/>
      <p:bold r:id="rId28"/>
    </p:embeddedFont>
    <p:embeddedFont>
      <p:font typeface="MiSans" panose="020B0604020202020204" charset="-122"/>
      <p:regular r:id="rId29"/>
    </p:embeddedFont>
    <p:embeddedFont>
      <p:font typeface="Noto Sans SC" panose="020B0604020202020204" charset="-128"/>
      <p:regular r:id="rId30"/>
    </p:embeddedFont>
    <p:embeddedFont>
      <p:font typeface="Arial Black" panose="020B0A04020102020204" pitchFamily="34" charset="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9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397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0-d2nf6b18bjvh7rlj013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2390" y="-84455"/>
            <a:ext cx="13742035" cy="7143115"/>
          </a:xfrm>
          <a:prstGeom prst="rect">
            <a:avLst/>
          </a:prstGeom>
          <a:gradFill flip="none" rotWithShape="1">
            <a:gsLst>
              <a:gs pos="0">
                <a:srgbClr val="EAEEF4"/>
              </a:gs>
              <a:gs pos="14000">
                <a:srgbClr val="EFF3F7"/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-72390" y="-84455"/>
            <a:ext cx="13742035" cy="7143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31653" y="6400094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1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80135" y="44450"/>
            <a:ext cx="262890" cy="117030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26745" y="2816860"/>
            <a:ext cx="7075805" cy="7694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Neural </a:t>
            </a:r>
            <a:r>
              <a:rPr lang="en-US" sz="4400" b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Networks Project</a:t>
            </a:r>
            <a:endParaRPr lang="en-US" sz="1600" dirty="0"/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A6D7DBCE-0937-204D-1647-5D06D54BE370}"/>
              </a:ext>
            </a:extLst>
          </p:cNvPr>
          <p:cNvSpPr/>
          <p:nvPr/>
        </p:nvSpPr>
        <p:spPr>
          <a:xfrm>
            <a:off x="542806" y="4569043"/>
            <a:ext cx="2331720" cy="429260"/>
          </a:xfrm>
          <a:prstGeom prst="roundRect">
            <a:avLst>
              <a:gd name="adj" fmla="val 44740"/>
            </a:avLst>
          </a:prstGeom>
          <a:solidFill>
            <a:srgbClr val="4874C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66609981-5BAB-8869-FBE7-9363AB6B9138}"/>
              </a:ext>
            </a:extLst>
          </p:cNvPr>
          <p:cNvSpPr/>
          <p:nvPr/>
        </p:nvSpPr>
        <p:spPr>
          <a:xfrm>
            <a:off x="4854456" y="4998303"/>
            <a:ext cx="2331720" cy="4292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8-27-19:57:29-d2nf5a98bjvh7rlivrqg.png">
            <a:extLst>
              <a:ext uri="{FF2B5EF4-FFF2-40B4-BE49-F238E27FC236}">
                <a16:creationId xmlns:a16="http://schemas.microsoft.com/office/drawing/2014/main" id="{3E8A5C8D-DFD7-86D6-FD15-4AC0D86F1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870" y="4334510"/>
            <a:ext cx="303530" cy="142875"/>
          </a:xfrm>
          <a:prstGeom prst="rect">
            <a:avLst/>
          </a:prstGeom>
        </p:spPr>
      </p:pic>
      <p:sp>
        <p:nvSpPr>
          <p:cNvPr id="18" name="Text 6">
            <a:extLst>
              <a:ext uri="{FF2B5EF4-FFF2-40B4-BE49-F238E27FC236}">
                <a16:creationId xmlns:a16="http://schemas.microsoft.com/office/drawing/2014/main" id="{3E75266D-B235-876C-EF36-0E8568FE0815}"/>
              </a:ext>
            </a:extLst>
          </p:cNvPr>
          <p:cNvSpPr/>
          <p:nvPr/>
        </p:nvSpPr>
        <p:spPr>
          <a:xfrm>
            <a:off x="4867156" y="4996398"/>
            <a:ext cx="230695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606342-285A-7652-9C97-A5A3D475D5CB}"/>
              </a:ext>
            </a:extLst>
          </p:cNvPr>
          <p:cNvSpPr txBox="1"/>
          <p:nvPr/>
        </p:nvSpPr>
        <p:spPr>
          <a:xfrm>
            <a:off x="721905" y="4592458"/>
            <a:ext cx="1973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Presented to: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EB78DE-FF5E-8A5D-A7CE-22ACFDC8E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231" y="4584824"/>
            <a:ext cx="2334970" cy="4267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7766405-2DED-E5E0-87B1-6E61DE5DE9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616" y="5212933"/>
            <a:ext cx="2334970" cy="4267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398DD62-EB5D-84AF-2D74-C97E2D7E0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7846" y="5166195"/>
            <a:ext cx="2334970" cy="4267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F2133F8-2D37-F53B-CCFD-D4D4B6170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9076" y="5165675"/>
            <a:ext cx="2334970" cy="4267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578032-1FAB-60D0-DF09-07CCD724A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231" y="5755782"/>
            <a:ext cx="2334970" cy="4267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3301CE-96BC-E4FF-4336-A6EB51FD1A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9076" y="5755840"/>
            <a:ext cx="2334970" cy="42675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03BB831-A2BA-AEA6-26C4-0A3F6026B0C8}"/>
              </a:ext>
            </a:extLst>
          </p:cNvPr>
          <p:cNvSpPr txBox="1"/>
          <p:nvPr/>
        </p:nvSpPr>
        <p:spPr>
          <a:xfrm>
            <a:off x="721905" y="5250398"/>
            <a:ext cx="1973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Presented by: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705C71-1C88-1337-3E83-FEDFC89D36DC}"/>
              </a:ext>
            </a:extLst>
          </p:cNvPr>
          <p:cNvSpPr txBox="1"/>
          <p:nvPr/>
        </p:nvSpPr>
        <p:spPr>
          <a:xfrm>
            <a:off x="3198491" y="4623236"/>
            <a:ext cx="221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Dr. Mona Farouk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CD7625-53BD-C222-AEBE-775D68E9A466}"/>
              </a:ext>
            </a:extLst>
          </p:cNvPr>
          <p:cNvSpPr txBox="1"/>
          <p:nvPr/>
        </p:nvSpPr>
        <p:spPr>
          <a:xfrm>
            <a:off x="3133168" y="5212845"/>
            <a:ext cx="220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Yousef Hazem Hanafi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557508-6922-CF42-8515-CDBE66C197A3}"/>
              </a:ext>
            </a:extLst>
          </p:cNvPr>
          <p:cNvSpPr txBox="1"/>
          <p:nvPr/>
        </p:nvSpPr>
        <p:spPr>
          <a:xfrm>
            <a:off x="3778822" y="5813265"/>
            <a:ext cx="91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235359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5294BA-8FA9-3EDC-D535-A7B4B8702A7D}"/>
              </a:ext>
            </a:extLst>
          </p:cNvPr>
          <p:cNvSpPr txBox="1"/>
          <p:nvPr/>
        </p:nvSpPr>
        <p:spPr>
          <a:xfrm>
            <a:off x="5669705" y="5208663"/>
            <a:ext cx="2173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Shehabeldeen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Yousef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79586D-F246-D1A9-579C-8FD57C639498}"/>
              </a:ext>
            </a:extLst>
          </p:cNvPr>
          <p:cNvSpPr txBox="1"/>
          <p:nvPr/>
        </p:nvSpPr>
        <p:spPr>
          <a:xfrm>
            <a:off x="6301440" y="5813992"/>
            <a:ext cx="91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235725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71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Preprocessing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9558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 Cleaning &amp; Filtering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230313" y="320040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533400" y="245031"/>
                </a:moveTo>
                <a:cubicBezTo>
                  <a:pt x="515779" y="256699"/>
                  <a:pt x="495538" y="266105"/>
                  <a:pt x="474464" y="273606"/>
                </a:cubicBezTo>
                <a:cubicBezTo>
                  <a:pt x="418505" y="293608"/>
                  <a:pt x="345043" y="304800"/>
                  <a:pt x="266700" y="304800"/>
                </a:cubicBezTo>
                <a:cubicBezTo>
                  <a:pt x="188357" y="304800"/>
                  <a:pt x="114776" y="293489"/>
                  <a:pt x="58936" y="273606"/>
                </a:cubicBezTo>
                <a:cubicBezTo>
                  <a:pt x="37981" y="266105"/>
                  <a:pt x="17621" y="256699"/>
                  <a:pt x="0" y="245031"/>
                </a:cubicBezTo>
                <a:lnTo>
                  <a:pt x="0" y="342900"/>
                </a:lnTo>
                <a:cubicBezTo>
                  <a:pt x="0" y="395526"/>
                  <a:pt x="119420" y="438150"/>
                  <a:pt x="266700" y="438150"/>
                </a:cubicBezTo>
                <a:cubicBezTo>
                  <a:pt x="413980" y="438150"/>
                  <a:pt x="533400" y="395526"/>
                  <a:pt x="533400" y="342900"/>
                </a:cubicBezTo>
                <a:lnTo>
                  <a:pt x="533400" y="245031"/>
                </a:lnTo>
                <a:close/>
                <a:moveTo>
                  <a:pt x="533400" y="152400"/>
                </a:moveTo>
                <a:lnTo>
                  <a:pt x="533400" y="95250"/>
                </a:lnTo>
                <a:cubicBezTo>
                  <a:pt x="533400" y="42624"/>
                  <a:pt x="413980" y="0"/>
                  <a:pt x="266700" y="0"/>
                </a:cubicBezTo>
                <a:cubicBezTo>
                  <a:pt x="119420" y="0"/>
                  <a:pt x="0" y="42624"/>
                  <a:pt x="0" y="95250"/>
                </a:cubicBezTo>
                <a:lnTo>
                  <a:pt x="0" y="152400"/>
                </a:lnTo>
                <a:cubicBezTo>
                  <a:pt x="0" y="205026"/>
                  <a:pt x="119420" y="247650"/>
                  <a:pt x="266700" y="247650"/>
                </a:cubicBezTo>
                <a:cubicBezTo>
                  <a:pt x="413980" y="247650"/>
                  <a:pt x="533400" y="205026"/>
                  <a:pt x="533400" y="152400"/>
                </a:cubicBezTo>
                <a:close/>
                <a:moveTo>
                  <a:pt x="474464" y="464106"/>
                </a:moveTo>
                <a:cubicBezTo>
                  <a:pt x="418624" y="483989"/>
                  <a:pt x="345162" y="495300"/>
                  <a:pt x="266700" y="495300"/>
                </a:cubicBezTo>
                <a:cubicBezTo>
                  <a:pt x="188238" y="495300"/>
                  <a:pt x="114776" y="483989"/>
                  <a:pt x="58936" y="464106"/>
                </a:cubicBezTo>
                <a:cubicBezTo>
                  <a:pt x="37981" y="456605"/>
                  <a:pt x="17621" y="447199"/>
                  <a:pt x="0" y="435531"/>
                </a:cubicBezTo>
                <a:lnTo>
                  <a:pt x="0" y="514350"/>
                </a:lnTo>
                <a:cubicBezTo>
                  <a:pt x="0" y="566976"/>
                  <a:pt x="119420" y="609600"/>
                  <a:pt x="266700" y="609600"/>
                </a:cubicBezTo>
                <a:cubicBezTo>
                  <a:pt x="413980" y="609600"/>
                  <a:pt x="533400" y="566976"/>
                  <a:pt x="533400" y="514350"/>
                </a:cubicBezTo>
                <a:lnTo>
                  <a:pt x="533400" y="435531"/>
                </a:lnTo>
                <a:cubicBezTo>
                  <a:pt x="515779" y="447199"/>
                  <a:pt x="495538" y="456605"/>
                  <a:pt x="474464" y="464106"/>
                </a:cubicBezTo>
                <a:close/>
              </a:path>
            </a:pathLst>
          </a:custGeom>
          <a:solidFill>
            <a:srgbClr val="8FA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584994" y="3962400"/>
            <a:ext cx="182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Raw Data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97694" y="4318000"/>
            <a:ext cx="180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A72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541,909 Transactions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963466" y="35814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74608" y="277892"/>
                </a:moveTo>
                <a:cubicBezTo>
                  <a:pt x="689491" y="292775"/>
                  <a:pt x="689491" y="316944"/>
                  <a:pt x="674608" y="331827"/>
                </a:cubicBezTo>
                <a:lnTo>
                  <a:pt x="522208" y="484227"/>
                </a:lnTo>
                <a:cubicBezTo>
                  <a:pt x="511254" y="495181"/>
                  <a:pt x="494943" y="498396"/>
                  <a:pt x="480655" y="492442"/>
                </a:cubicBezTo>
                <a:cubicBezTo>
                  <a:pt x="466368" y="486489"/>
                  <a:pt x="457200" y="472559"/>
                  <a:pt x="457200" y="457200"/>
                </a:cubicBezTo>
                <a:lnTo>
                  <a:pt x="457200" y="381000"/>
                </a:lnTo>
                <a:lnTo>
                  <a:pt x="57150" y="381000"/>
                </a:lnTo>
                <a:cubicBezTo>
                  <a:pt x="25598" y="381000"/>
                  <a:pt x="0" y="355402"/>
                  <a:pt x="0" y="323850"/>
                </a:cubicBezTo>
                <a:lnTo>
                  <a:pt x="0" y="285750"/>
                </a:lnTo>
                <a:cubicBezTo>
                  <a:pt x="0" y="254198"/>
                  <a:pt x="25598" y="228600"/>
                  <a:pt x="57150" y="228600"/>
                </a:cubicBezTo>
                <a:lnTo>
                  <a:pt x="457200" y="228600"/>
                </a:lnTo>
                <a:lnTo>
                  <a:pt x="457200" y="152400"/>
                </a:lnTo>
                <a:cubicBezTo>
                  <a:pt x="457200" y="137041"/>
                  <a:pt x="466487" y="123111"/>
                  <a:pt x="480774" y="117157"/>
                </a:cubicBezTo>
                <a:cubicBezTo>
                  <a:pt x="495062" y="111204"/>
                  <a:pt x="511373" y="114538"/>
                  <a:pt x="522327" y="125373"/>
                </a:cubicBezTo>
                <a:lnTo>
                  <a:pt x="674727" y="277773"/>
                </a:lnTo>
                <a:close/>
              </a:path>
            </a:pathLst>
          </a:custGeom>
          <a:solidFill>
            <a:srgbClr val="8FA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4057452" y="2870200"/>
            <a:ext cx="2565400" cy="2032000"/>
          </a:xfrm>
          <a:custGeom>
            <a:avLst/>
            <a:gdLst/>
            <a:ahLst/>
            <a:cxnLst/>
            <a:rect l="l" t="t" r="r" b="b"/>
            <a:pathLst>
              <a:path w="2565400" h="2032000">
                <a:moveTo>
                  <a:pt x="101600" y="0"/>
                </a:moveTo>
                <a:lnTo>
                  <a:pt x="2463800" y="0"/>
                </a:lnTo>
                <a:cubicBezTo>
                  <a:pt x="2519875" y="0"/>
                  <a:pt x="2565400" y="45525"/>
                  <a:pt x="2565400" y="101600"/>
                </a:cubicBezTo>
                <a:lnTo>
                  <a:pt x="2565400" y="1930400"/>
                </a:lnTo>
                <a:cubicBezTo>
                  <a:pt x="2565400" y="1986475"/>
                  <a:pt x="2519875" y="2032000"/>
                  <a:pt x="24638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4994870" y="30734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74608" y="65008"/>
                </a:moveTo>
                <a:cubicBezTo>
                  <a:pt x="689491" y="50125"/>
                  <a:pt x="689491" y="25956"/>
                  <a:pt x="674608" y="11073"/>
                </a:cubicBezTo>
                <a:cubicBezTo>
                  <a:pt x="659725" y="-3810"/>
                  <a:pt x="635556" y="-3810"/>
                  <a:pt x="620673" y="11073"/>
                </a:cubicBezTo>
                <a:lnTo>
                  <a:pt x="392073" y="239673"/>
                </a:lnTo>
                <a:lnTo>
                  <a:pt x="350758" y="198358"/>
                </a:lnTo>
                <a:cubicBezTo>
                  <a:pt x="345758" y="193358"/>
                  <a:pt x="338852" y="190500"/>
                  <a:pt x="331708" y="190500"/>
                </a:cubicBezTo>
                <a:cubicBezTo>
                  <a:pt x="316825" y="190500"/>
                  <a:pt x="304800" y="202525"/>
                  <a:pt x="304800" y="217408"/>
                </a:cubicBezTo>
                <a:lnTo>
                  <a:pt x="304800" y="252055"/>
                </a:lnTo>
                <a:lnTo>
                  <a:pt x="433745" y="381000"/>
                </a:lnTo>
                <a:lnTo>
                  <a:pt x="468392" y="381000"/>
                </a:lnTo>
                <a:cubicBezTo>
                  <a:pt x="483275" y="381000"/>
                  <a:pt x="495300" y="368975"/>
                  <a:pt x="495300" y="354092"/>
                </a:cubicBezTo>
                <a:cubicBezTo>
                  <a:pt x="495300" y="346948"/>
                  <a:pt x="492443" y="340042"/>
                  <a:pt x="487442" y="335042"/>
                </a:cubicBezTo>
                <a:lnTo>
                  <a:pt x="446127" y="293727"/>
                </a:lnTo>
                <a:lnTo>
                  <a:pt x="674727" y="65127"/>
                </a:lnTo>
                <a:close/>
                <a:moveTo>
                  <a:pt x="406122" y="420767"/>
                </a:moveTo>
                <a:lnTo>
                  <a:pt x="265033" y="279678"/>
                </a:lnTo>
                <a:cubicBezTo>
                  <a:pt x="214193" y="275273"/>
                  <a:pt x="163592" y="293608"/>
                  <a:pt x="127159" y="330041"/>
                </a:cubicBezTo>
                <a:lnTo>
                  <a:pt x="117634" y="339566"/>
                </a:lnTo>
                <a:cubicBezTo>
                  <a:pt x="91083" y="366117"/>
                  <a:pt x="76200" y="402074"/>
                  <a:pt x="76200" y="439579"/>
                </a:cubicBezTo>
                <a:cubicBezTo>
                  <a:pt x="76200" y="447675"/>
                  <a:pt x="84653" y="452914"/>
                  <a:pt x="91916" y="449342"/>
                </a:cubicBezTo>
                <a:lnTo>
                  <a:pt x="152757" y="418981"/>
                </a:lnTo>
                <a:cubicBezTo>
                  <a:pt x="158710" y="416004"/>
                  <a:pt x="164068" y="423863"/>
                  <a:pt x="159187" y="428387"/>
                </a:cubicBezTo>
                <a:lnTo>
                  <a:pt x="8692" y="563642"/>
                </a:lnTo>
                <a:cubicBezTo>
                  <a:pt x="3215" y="568643"/>
                  <a:pt x="0" y="575786"/>
                  <a:pt x="0" y="583287"/>
                </a:cubicBezTo>
                <a:cubicBezTo>
                  <a:pt x="0" y="597813"/>
                  <a:pt x="11787" y="609600"/>
                  <a:pt x="26313" y="609600"/>
                </a:cubicBezTo>
                <a:lnTo>
                  <a:pt x="232648" y="609600"/>
                </a:lnTo>
                <a:cubicBezTo>
                  <a:pt x="278844" y="609600"/>
                  <a:pt x="323017" y="591264"/>
                  <a:pt x="355759" y="558641"/>
                </a:cubicBezTo>
                <a:cubicBezTo>
                  <a:pt x="392192" y="522208"/>
                  <a:pt x="410408" y="471607"/>
                  <a:pt x="406122" y="420767"/>
                </a:cubicBezTo>
                <a:close/>
              </a:path>
            </a:pathLst>
          </a:custGeom>
          <a:solidFill>
            <a:srgbClr val="5C7CB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203502" y="3784600"/>
            <a:ext cx="2273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Remove Invalid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216202" y="4140200"/>
            <a:ext cx="22479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Missing CustomerID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Non-positive Quantity/Price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026473" y="35814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74608" y="277892"/>
                </a:moveTo>
                <a:cubicBezTo>
                  <a:pt x="689491" y="292775"/>
                  <a:pt x="689491" y="316944"/>
                  <a:pt x="674608" y="331827"/>
                </a:cubicBezTo>
                <a:lnTo>
                  <a:pt x="522208" y="484227"/>
                </a:lnTo>
                <a:cubicBezTo>
                  <a:pt x="511254" y="495181"/>
                  <a:pt x="494943" y="498396"/>
                  <a:pt x="480655" y="492442"/>
                </a:cubicBezTo>
                <a:cubicBezTo>
                  <a:pt x="466368" y="486489"/>
                  <a:pt x="457200" y="472559"/>
                  <a:pt x="457200" y="457200"/>
                </a:cubicBezTo>
                <a:lnTo>
                  <a:pt x="457200" y="381000"/>
                </a:lnTo>
                <a:lnTo>
                  <a:pt x="57150" y="381000"/>
                </a:lnTo>
                <a:cubicBezTo>
                  <a:pt x="25598" y="381000"/>
                  <a:pt x="0" y="355402"/>
                  <a:pt x="0" y="323850"/>
                </a:cubicBezTo>
                <a:lnTo>
                  <a:pt x="0" y="285750"/>
                </a:lnTo>
                <a:cubicBezTo>
                  <a:pt x="0" y="254198"/>
                  <a:pt x="25598" y="228600"/>
                  <a:pt x="57150" y="228600"/>
                </a:cubicBezTo>
                <a:lnTo>
                  <a:pt x="457200" y="228600"/>
                </a:lnTo>
                <a:lnTo>
                  <a:pt x="457200" y="152400"/>
                </a:lnTo>
                <a:cubicBezTo>
                  <a:pt x="457200" y="137041"/>
                  <a:pt x="466487" y="123111"/>
                  <a:pt x="480774" y="117157"/>
                </a:cubicBezTo>
                <a:cubicBezTo>
                  <a:pt x="495062" y="111204"/>
                  <a:pt x="511373" y="114538"/>
                  <a:pt x="522327" y="125373"/>
                </a:cubicBezTo>
                <a:lnTo>
                  <a:pt x="674727" y="277773"/>
                </a:lnTo>
                <a:close/>
              </a:path>
            </a:pathLst>
          </a:custGeom>
          <a:solidFill>
            <a:srgbClr val="8FA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8120459" y="2997200"/>
            <a:ext cx="3632200" cy="1778000"/>
          </a:xfrm>
          <a:custGeom>
            <a:avLst/>
            <a:gdLst/>
            <a:ahLst/>
            <a:cxnLst/>
            <a:rect l="l" t="t" r="r" b="b"/>
            <a:pathLst>
              <a:path w="3632200" h="1778000">
                <a:moveTo>
                  <a:pt x="101595" y="0"/>
                </a:moveTo>
                <a:lnTo>
                  <a:pt x="3530605" y="0"/>
                </a:lnTo>
                <a:cubicBezTo>
                  <a:pt x="3586714" y="0"/>
                  <a:pt x="3632200" y="45486"/>
                  <a:pt x="3632200" y="101595"/>
                </a:cubicBezTo>
                <a:lnTo>
                  <a:pt x="3632200" y="1676405"/>
                </a:lnTo>
                <a:cubicBezTo>
                  <a:pt x="3632200" y="1732514"/>
                  <a:pt x="3586714" y="1778000"/>
                  <a:pt x="3530605" y="1778000"/>
                </a:cubicBezTo>
                <a:lnTo>
                  <a:pt x="101595" y="1778000"/>
                </a:lnTo>
                <a:cubicBezTo>
                  <a:pt x="45486" y="1778000"/>
                  <a:pt x="0" y="1732514"/>
                  <a:pt x="0" y="1676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9707959" y="3200400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76200" y="0"/>
                </a:moveTo>
                <a:cubicBezTo>
                  <a:pt x="34171" y="0"/>
                  <a:pt x="0" y="34171"/>
                  <a:pt x="0" y="76200"/>
                </a:cubicBezTo>
                <a:lnTo>
                  <a:pt x="0" y="533400"/>
                </a:lnTo>
                <a:cubicBezTo>
                  <a:pt x="0" y="575429"/>
                  <a:pt x="34171" y="609600"/>
                  <a:pt x="76200" y="609600"/>
                </a:cubicBezTo>
                <a:lnTo>
                  <a:pt x="381000" y="609600"/>
                </a:lnTo>
                <a:cubicBezTo>
                  <a:pt x="423029" y="609600"/>
                  <a:pt x="457200" y="575429"/>
                  <a:pt x="457200" y="533400"/>
                </a:cubicBezTo>
                <a:lnTo>
                  <a:pt x="457200" y="76200"/>
                </a:lnTo>
                <a:cubicBezTo>
                  <a:pt x="457200" y="34171"/>
                  <a:pt x="423029" y="0"/>
                  <a:pt x="381000" y="0"/>
                </a:cubicBezTo>
                <a:lnTo>
                  <a:pt x="76200" y="0"/>
                </a:lnTo>
                <a:close/>
                <a:moveTo>
                  <a:pt x="114300" y="76200"/>
                </a:moveTo>
                <a:lnTo>
                  <a:pt x="342900" y="76200"/>
                </a:lnTo>
                <a:cubicBezTo>
                  <a:pt x="363974" y="76200"/>
                  <a:pt x="381000" y="93226"/>
                  <a:pt x="381000" y="114300"/>
                </a:cubicBezTo>
                <a:lnTo>
                  <a:pt x="381000" y="152400"/>
                </a:lnTo>
                <a:cubicBezTo>
                  <a:pt x="381000" y="173474"/>
                  <a:pt x="363974" y="190500"/>
                  <a:pt x="342900" y="190500"/>
                </a:cubicBezTo>
                <a:lnTo>
                  <a:pt x="114300" y="190500"/>
                </a:lnTo>
                <a:cubicBezTo>
                  <a:pt x="93226" y="190500"/>
                  <a:pt x="76200" y="173474"/>
                  <a:pt x="76200" y="152400"/>
                </a:cubicBezTo>
                <a:lnTo>
                  <a:pt x="76200" y="114300"/>
                </a:lnTo>
                <a:cubicBezTo>
                  <a:pt x="76200" y="93226"/>
                  <a:pt x="93226" y="76200"/>
                  <a:pt x="114300" y="76200"/>
                </a:cubicBezTo>
                <a:close/>
                <a:moveTo>
                  <a:pt x="133350" y="276225"/>
                </a:moveTo>
                <a:cubicBezTo>
                  <a:pt x="133350" y="291996"/>
                  <a:pt x="120546" y="304800"/>
                  <a:pt x="104775" y="304800"/>
                </a:cubicBezTo>
                <a:cubicBezTo>
                  <a:pt x="89004" y="304800"/>
                  <a:pt x="76200" y="291996"/>
                  <a:pt x="76200" y="276225"/>
                </a:cubicBezTo>
                <a:cubicBezTo>
                  <a:pt x="76200" y="260454"/>
                  <a:pt x="89004" y="247650"/>
                  <a:pt x="104775" y="247650"/>
                </a:cubicBezTo>
                <a:cubicBezTo>
                  <a:pt x="120546" y="247650"/>
                  <a:pt x="133350" y="260454"/>
                  <a:pt x="133350" y="276225"/>
                </a:cubicBezTo>
                <a:close/>
                <a:moveTo>
                  <a:pt x="228600" y="304800"/>
                </a:moveTo>
                <a:cubicBezTo>
                  <a:pt x="212829" y="304800"/>
                  <a:pt x="200025" y="291996"/>
                  <a:pt x="200025" y="276225"/>
                </a:cubicBezTo>
                <a:cubicBezTo>
                  <a:pt x="200025" y="260454"/>
                  <a:pt x="212829" y="247650"/>
                  <a:pt x="228600" y="247650"/>
                </a:cubicBezTo>
                <a:cubicBezTo>
                  <a:pt x="244371" y="247650"/>
                  <a:pt x="257175" y="260454"/>
                  <a:pt x="257175" y="276225"/>
                </a:cubicBezTo>
                <a:cubicBezTo>
                  <a:pt x="257175" y="291996"/>
                  <a:pt x="244371" y="304800"/>
                  <a:pt x="228600" y="304800"/>
                </a:cubicBezTo>
                <a:close/>
                <a:moveTo>
                  <a:pt x="381000" y="276225"/>
                </a:moveTo>
                <a:cubicBezTo>
                  <a:pt x="381000" y="291996"/>
                  <a:pt x="368196" y="304800"/>
                  <a:pt x="352425" y="304800"/>
                </a:cubicBezTo>
                <a:cubicBezTo>
                  <a:pt x="336654" y="304800"/>
                  <a:pt x="323850" y="291996"/>
                  <a:pt x="323850" y="276225"/>
                </a:cubicBezTo>
                <a:cubicBezTo>
                  <a:pt x="323850" y="260454"/>
                  <a:pt x="336654" y="247650"/>
                  <a:pt x="352425" y="247650"/>
                </a:cubicBezTo>
                <a:cubicBezTo>
                  <a:pt x="368196" y="247650"/>
                  <a:pt x="381000" y="260454"/>
                  <a:pt x="381000" y="276225"/>
                </a:cubicBezTo>
                <a:close/>
                <a:moveTo>
                  <a:pt x="104775" y="419100"/>
                </a:moveTo>
                <a:cubicBezTo>
                  <a:pt x="89004" y="419100"/>
                  <a:pt x="76200" y="406296"/>
                  <a:pt x="76200" y="390525"/>
                </a:cubicBezTo>
                <a:cubicBezTo>
                  <a:pt x="76200" y="374754"/>
                  <a:pt x="89004" y="361950"/>
                  <a:pt x="104775" y="361950"/>
                </a:cubicBezTo>
                <a:cubicBezTo>
                  <a:pt x="120546" y="361950"/>
                  <a:pt x="133350" y="374754"/>
                  <a:pt x="133350" y="390525"/>
                </a:cubicBezTo>
                <a:cubicBezTo>
                  <a:pt x="133350" y="406296"/>
                  <a:pt x="120546" y="419100"/>
                  <a:pt x="104775" y="419100"/>
                </a:cubicBezTo>
                <a:close/>
                <a:moveTo>
                  <a:pt x="257175" y="390525"/>
                </a:moveTo>
                <a:cubicBezTo>
                  <a:pt x="257175" y="406296"/>
                  <a:pt x="244371" y="419100"/>
                  <a:pt x="228600" y="419100"/>
                </a:cubicBezTo>
                <a:cubicBezTo>
                  <a:pt x="212829" y="419100"/>
                  <a:pt x="200025" y="406296"/>
                  <a:pt x="200025" y="390525"/>
                </a:cubicBezTo>
                <a:cubicBezTo>
                  <a:pt x="200025" y="374754"/>
                  <a:pt x="212829" y="361950"/>
                  <a:pt x="228600" y="361950"/>
                </a:cubicBezTo>
                <a:cubicBezTo>
                  <a:pt x="244371" y="361950"/>
                  <a:pt x="257175" y="374754"/>
                  <a:pt x="257175" y="390525"/>
                </a:cubicBezTo>
                <a:close/>
                <a:moveTo>
                  <a:pt x="352425" y="419100"/>
                </a:moveTo>
                <a:cubicBezTo>
                  <a:pt x="336654" y="419100"/>
                  <a:pt x="323850" y="406296"/>
                  <a:pt x="323850" y="390525"/>
                </a:cubicBezTo>
                <a:cubicBezTo>
                  <a:pt x="323850" y="374754"/>
                  <a:pt x="336654" y="361950"/>
                  <a:pt x="352425" y="361950"/>
                </a:cubicBezTo>
                <a:cubicBezTo>
                  <a:pt x="368196" y="361950"/>
                  <a:pt x="381000" y="374754"/>
                  <a:pt x="381000" y="390525"/>
                </a:cubicBezTo>
                <a:cubicBezTo>
                  <a:pt x="381000" y="406296"/>
                  <a:pt x="368196" y="419100"/>
                  <a:pt x="352425" y="419100"/>
                </a:cubicBezTo>
                <a:close/>
                <a:moveTo>
                  <a:pt x="76200" y="504825"/>
                </a:moveTo>
                <a:cubicBezTo>
                  <a:pt x="76200" y="488990"/>
                  <a:pt x="88940" y="476250"/>
                  <a:pt x="104775" y="476250"/>
                </a:cubicBezTo>
                <a:lnTo>
                  <a:pt x="238125" y="476250"/>
                </a:lnTo>
                <a:cubicBezTo>
                  <a:pt x="253960" y="476250"/>
                  <a:pt x="266700" y="488990"/>
                  <a:pt x="266700" y="504825"/>
                </a:cubicBezTo>
                <a:cubicBezTo>
                  <a:pt x="266700" y="520660"/>
                  <a:pt x="253960" y="533400"/>
                  <a:pt x="238125" y="533400"/>
                </a:cubicBezTo>
                <a:lnTo>
                  <a:pt x="104775" y="533400"/>
                </a:lnTo>
                <a:cubicBezTo>
                  <a:pt x="88940" y="533400"/>
                  <a:pt x="76200" y="520660"/>
                  <a:pt x="76200" y="504825"/>
                </a:cubicBezTo>
                <a:close/>
                <a:moveTo>
                  <a:pt x="352425" y="476250"/>
                </a:moveTo>
                <a:cubicBezTo>
                  <a:pt x="368260" y="476250"/>
                  <a:pt x="381000" y="488990"/>
                  <a:pt x="381000" y="504825"/>
                </a:cubicBezTo>
                <a:cubicBezTo>
                  <a:pt x="381000" y="520660"/>
                  <a:pt x="368260" y="533400"/>
                  <a:pt x="352425" y="533400"/>
                </a:cubicBezTo>
                <a:cubicBezTo>
                  <a:pt x="336590" y="533400"/>
                  <a:pt x="323850" y="520660"/>
                  <a:pt x="323850" y="504825"/>
                </a:cubicBezTo>
                <a:cubicBezTo>
                  <a:pt x="323850" y="488990"/>
                  <a:pt x="336590" y="476250"/>
                  <a:pt x="352425" y="476250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8266509" y="3962400"/>
            <a:ext cx="334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Feature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279209" y="4318000"/>
            <a:ext cx="3314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TotalPrice = Quantity * UnitPrice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1270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3970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RFM Feature Engineering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006600"/>
            <a:ext cx="1179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8FA7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Transforming Transactions into Customer Insights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667000"/>
            <a:ext cx="3759200" cy="1625600"/>
          </a:xfrm>
          <a:custGeom>
            <a:avLst/>
            <a:gdLst/>
            <a:ahLst/>
            <a:cxnLst/>
            <a:rect l="l" t="t" r="r" b="b"/>
            <a:pathLst>
              <a:path w="3759200" h="1625600">
                <a:moveTo>
                  <a:pt x="101600" y="0"/>
                </a:moveTo>
                <a:lnTo>
                  <a:pt x="3657600" y="0"/>
                </a:lnTo>
                <a:cubicBezTo>
                  <a:pt x="3713675" y="0"/>
                  <a:pt x="3759200" y="45525"/>
                  <a:pt x="3759200" y="101600"/>
                </a:cubicBezTo>
                <a:lnTo>
                  <a:pt x="3759200" y="1524000"/>
                </a:lnTo>
                <a:cubicBezTo>
                  <a:pt x="3759200" y="1580075"/>
                  <a:pt x="3713675" y="1625600"/>
                  <a:pt x="36576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1905000" y="287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354768" y="0"/>
                  <a:pt x="457200" y="102432"/>
                  <a:pt x="457200" y="228600"/>
                </a:cubicBezTo>
                <a:cubicBezTo>
                  <a:pt x="457200" y="354768"/>
                  <a:pt x="354768" y="457200"/>
                  <a:pt x="228600" y="457200"/>
                </a:cubicBezTo>
                <a:cubicBezTo>
                  <a:pt x="102432" y="457200"/>
                  <a:pt x="0" y="354768"/>
                  <a:pt x="0" y="228600"/>
                </a:cubicBezTo>
                <a:cubicBezTo>
                  <a:pt x="0" y="102432"/>
                  <a:pt x="102432" y="0"/>
                  <a:pt x="228600" y="0"/>
                </a:cubicBezTo>
                <a:close/>
                <a:moveTo>
                  <a:pt x="207169" y="107156"/>
                </a:moveTo>
                <a:lnTo>
                  <a:pt x="207169" y="228600"/>
                </a:lnTo>
                <a:cubicBezTo>
                  <a:pt x="207169" y="235744"/>
                  <a:pt x="210741" y="242441"/>
                  <a:pt x="216724" y="246459"/>
                </a:cubicBezTo>
                <a:lnTo>
                  <a:pt x="302449" y="303609"/>
                </a:lnTo>
                <a:cubicBezTo>
                  <a:pt x="312271" y="310217"/>
                  <a:pt x="325576" y="307538"/>
                  <a:pt x="332184" y="297626"/>
                </a:cubicBezTo>
                <a:cubicBezTo>
                  <a:pt x="338792" y="287715"/>
                  <a:pt x="336113" y="274499"/>
                  <a:pt x="326201" y="267891"/>
                </a:cubicBezTo>
                <a:lnTo>
                  <a:pt x="250031" y="217170"/>
                </a:lnTo>
                <a:lnTo>
                  <a:pt x="250031" y="107156"/>
                </a:lnTo>
                <a:cubicBezTo>
                  <a:pt x="250031" y="95280"/>
                  <a:pt x="240476" y="85725"/>
                  <a:pt x="228600" y="85725"/>
                </a:cubicBezTo>
                <a:cubicBezTo>
                  <a:pt x="216724" y="85725"/>
                  <a:pt x="207169" y="95280"/>
                  <a:pt x="207169" y="107156"/>
                </a:cubicBezTo>
                <a:close/>
              </a:path>
            </a:pathLst>
          </a:custGeom>
          <a:solidFill>
            <a:srgbClr val="5C7CB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393700" y="3429000"/>
            <a:ext cx="3479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Recency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12750" y="3835400"/>
            <a:ext cx="344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Days since last purchase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16400" y="2667000"/>
            <a:ext cx="3759200" cy="1625600"/>
          </a:xfrm>
          <a:custGeom>
            <a:avLst/>
            <a:gdLst/>
            <a:ahLst/>
            <a:cxnLst/>
            <a:rect l="l" t="t" r="r" b="b"/>
            <a:pathLst>
              <a:path w="3759200" h="1625600">
                <a:moveTo>
                  <a:pt x="101600" y="0"/>
                </a:moveTo>
                <a:lnTo>
                  <a:pt x="3657600" y="0"/>
                </a:lnTo>
                <a:cubicBezTo>
                  <a:pt x="3713675" y="0"/>
                  <a:pt x="3759200" y="45525"/>
                  <a:pt x="3759200" y="101600"/>
                </a:cubicBezTo>
                <a:lnTo>
                  <a:pt x="3759200" y="1524000"/>
                </a:lnTo>
                <a:cubicBezTo>
                  <a:pt x="3759200" y="1580075"/>
                  <a:pt x="3713675" y="1625600"/>
                  <a:pt x="36576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895975" y="28702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142875" y="71438"/>
                </a:moveTo>
                <a:cubicBezTo>
                  <a:pt x="142875" y="39916"/>
                  <a:pt x="168503" y="14288"/>
                  <a:pt x="200025" y="14288"/>
                </a:cubicBezTo>
                <a:cubicBezTo>
                  <a:pt x="231547" y="14288"/>
                  <a:pt x="257175" y="39916"/>
                  <a:pt x="257175" y="71438"/>
                </a:cubicBezTo>
                <a:lnTo>
                  <a:pt x="257175" y="114300"/>
                </a:lnTo>
                <a:lnTo>
                  <a:pt x="142875" y="114300"/>
                </a:lnTo>
                <a:lnTo>
                  <a:pt x="142875" y="71438"/>
                </a:lnTo>
                <a:close/>
                <a:moveTo>
                  <a:pt x="100013" y="114300"/>
                </a:moveTo>
                <a:lnTo>
                  <a:pt x="42863" y="114300"/>
                </a:lnTo>
                <a:cubicBezTo>
                  <a:pt x="19199" y="114300"/>
                  <a:pt x="0" y="133499"/>
                  <a:pt x="0" y="157163"/>
                </a:cubicBezTo>
                <a:lnTo>
                  <a:pt x="0" y="342900"/>
                </a:lnTo>
                <a:cubicBezTo>
                  <a:pt x="0" y="390227"/>
                  <a:pt x="38398" y="428625"/>
                  <a:pt x="85725" y="428625"/>
                </a:cubicBezTo>
                <a:lnTo>
                  <a:pt x="314325" y="428625"/>
                </a:lnTo>
                <a:cubicBezTo>
                  <a:pt x="361652" y="428625"/>
                  <a:pt x="400050" y="390227"/>
                  <a:pt x="400050" y="342900"/>
                </a:cubicBezTo>
                <a:lnTo>
                  <a:pt x="400050" y="157163"/>
                </a:lnTo>
                <a:cubicBezTo>
                  <a:pt x="400050" y="133499"/>
                  <a:pt x="380851" y="114300"/>
                  <a:pt x="357188" y="114300"/>
                </a:cubicBezTo>
                <a:lnTo>
                  <a:pt x="300038" y="114300"/>
                </a:lnTo>
                <a:lnTo>
                  <a:pt x="300038" y="71438"/>
                </a:lnTo>
                <a:cubicBezTo>
                  <a:pt x="300038" y="16163"/>
                  <a:pt x="255300" y="-28575"/>
                  <a:pt x="200025" y="-28575"/>
                </a:cubicBezTo>
                <a:cubicBezTo>
                  <a:pt x="144750" y="-28575"/>
                  <a:pt x="100013" y="16163"/>
                  <a:pt x="100013" y="71438"/>
                </a:cubicBezTo>
                <a:lnTo>
                  <a:pt x="100013" y="114300"/>
                </a:lnTo>
                <a:close/>
                <a:moveTo>
                  <a:pt x="121444" y="157163"/>
                </a:moveTo>
                <a:cubicBezTo>
                  <a:pt x="133272" y="157163"/>
                  <a:pt x="142875" y="166766"/>
                  <a:pt x="142875" y="178594"/>
                </a:cubicBezTo>
                <a:cubicBezTo>
                  <a:pt x="142875" y="190422"/>
                  <a:pt x="133272" y="200025"/>
                  <a:pt x="121444" y="200025"/>
                </a:cubicBezTo>
                <a:cubicBezTo>
                  <a:pt x="109616" y="200025"/>
                  <a:pt x="100013" y="190422"/>
                  <a:pt x="100013" y="178594"/>
                </a:cubicBezTo>
                <a:cubicBezTo>
                  <a:pt x="100013" y="166766"/>
                  <a:pt x="109616" y="157163"/>
                  <a:pt x="121444" y="157163"/>
                </a:cubicBezTo>
                <a:close/>
                <a:moveTo>
                  <a:pt x="257175" y="178594"/>
                </a:moveTo>
                <a:cubicBezTo>
                  <a:pt x="257175" y="166766"/>
                  <a:pt x="266778" y="157163"/>
                  <a:pt x="278606" y="157163"/>
                </a:cubicBezTo>
                <a:cubicBezTo>
                  <a:pt x="290434" y="157163"/>
                  <a:pt x="300038" y="166766"/>
                  <a:pt x="300038" y="178594"/>
                </a:cubicBezTo>
                <a:cubicBezTo>
                  <a:pt x="300038" y="190422"/>
                  <a:pt x="290434" y="200025"/>
                  <a:pt x="278606" y="200025"/>
                </a:cubicBezTo>
                <a:cubicBezTo>
                  <a:pt x="266778" y="200025"/>
                  <a:pt x="257175" y="190422"/>
                  <a:pt x="257175" y="178594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4356100" y="3429000"/>
            <a:ext cx="3479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Frequency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375150" y="3835400"/>
            <a:ext cx="344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Number of unique invoices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178800" y="2667000"/>
            <a:ext cx="3759200" cy="1625600"/>
          </a:xfrm>
          <a:custGeom>
            <a:avLst/>
            <a:gdLst/>
            <a:ahLst/>
            <a:cxnLst/>
            <a:rect l="l" t="t" r="r" b="b"/>
            <a:pathLst>
              <a:path w="3759200" h="1625600">
                <a:moveTo>
                  <a:pt x="101600" y="0"/>
                </a:moveTo>
                <a:lnTo>
                  <a:pt x="3657600" y="0"/>
                </a:lnTo>
                <a:cubicBezTo>
                  <a:pt x="3713675" y="0"/>
                  <a:pt x="3759200" y="45525"/>
                  <a:pt x="3759200" y="101600"/>
                </a:cubicBezTo>
                <a:lnTo>
                  <a:pt x="3759200" y="1524000"/>
                </a:lnTo>
                <a:cubicBezTo>
                  <a:pt x="3759200" y="1580075"/>
                  <a:pt x="3713675" y="1625600"/>
                  <a:pt x="36576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9829800" y="287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374690"/>
                </a:moveTo>
                <a:lnTo>
                  <a:pt x="0" y="97780"/>
                </a:lnTo>
                <a:cubicBezTo>
                  <a:pt x="0" y="77063"/>
                  <a:pt x="21521" y="63311"/>
                  <a:pt x="41344" y="69205"/>
                </a:cubicBezTo>
                <a:cubicBezTo>
                  <a:pt x="119658" y="92601"/>
                  <a:pt x="175022" y="74116"/>
                  <a:pt x="230743" y="55543"/>
                </a:cubicBezTo>
                <a:cubicBezTo>
                  <a:pt x="288340" y="36344"/>
                  <a:pt x="346293" y="17056"/>
                  <a:pt x="430143" y="43845"/>
                </a:cubicBezTo>
                <a:cubicBezTo>
                  <a:pt x="446663" y="49113"/>
                  <a:pt x="457200" y="65097"/>
                  <a:pt x="457200" y="82510"/>
                </a:cubicBezTo>
                <a:lnTo>
                  <a:pt x="457200" y="359420"/>
                </a:lnTo>
                <a:cubicBezTo>
                  <a:pt x="457200" y="380137"/>
                  <a:pt x="435679" y="393889"/>
                  <a:pt x="415945" y="387995"/>
                </a:cubicBezTo>
                <a:cubicBezTo>
                  <a:pt x="337631" y="364599"/>
                  <a:pt x="282178" y="383084"/>
                  <a:pt x="226546" y="401657"/>
                </a:cubicBezTo>
                <a:cubicBezTo>
                  <a:pt x="168950" y="420856"/>
                  <a:pt x="110996" y="440144"/>
                  <a:pt x="27146" y="413355"/>
                </a:cubicBezTo>
                <a:cubicBezTo>
                  <a:pt x="10626" y="408087"/>
                  <a:pt x="89" y="392103"/>
                  <a:pt x="89" y="374690"/>
                </a:cubicBezTo>
                <a:close/>
                <a:moveTo>
                  <a:pt x="300038" y="228600"/>
                </a:moveTo>
                <a:cubicBezTo>
                  <a:pt x="300038" y="181273"/>
                  <a:pt x="268069" y="142875"/>
                  <a:pt x="228600" y="142875"/>
                </a:cubicBezTo>
                <a:cubicBezTo>
                  <a:pt x="189131" y="142875"/>
                  <a:pt x="157163" y="181273"/>
                  <a:pt x="157163" y="228600"/>
                </a:cubicBezTo>
                <a:cubicBezTo>
                  <a:pt x="157163" y="275927"/>
                  <a:pt x="189131" y="314325"/>
                  <a:pt x="228600" y="314325"/>
                </a:cubicBezTo>
                <a:cubicBezTo>
                  <a:pt x="268069" y="314325"/>
                  <a:pt x="300038" y="275927"/>
                  <a:pt x="300038" y="228600"/>
                </a:cubicBezTo>
                <a:close/>
                <a:moveTo>
                  <a:pt x="107156" y="369332"/>
                </a:moveTo>
                <a:cubicBezTo>
                  <a:pt x="111085" y="369332"/>
                  <a:pt x="114211" y="365939"/>
                  <a:pt x="113586" y="362099"/>
                </a:cubicBezTo>
                <a:cubicBezTo>
                  <a:pt x="109478" y="337274"/>
                  <a:pt x="89475" y="317897"/>
                  <a:pt x="64294" y="314771"/>
                </a:cubicBezTo>
                <a:cubicBezTo>
                  <a:pt x="60365" y="314325"/>
                  <a:pt x="57150" y="317540"/>
                  <a:pt x="57150" y="321469"/>
                </a:cubicBezTo>
                <a:lnTo>
                  <a:pt x="57150" y="357098"/>
                </a:lnTo>
                <a:cubicBezTo>
                  <a:pt x="57150" y="360313"/>
                  <a:pt x="59293" y="363170"/>
                  <a:pt x="62508" y="363974"/>
                </a:cubicBezTo>
                <a:cubicBezTo>
                  <a:pt x="78492" y="367725"/>
                  <a:pt x="93137" y="369421"/>
                  <a:pt x="107156" y="369421"/>
                </a:cubicBezTo>
                <a:close/>
                <a:moveTo>
                  <a:pt x="391567" y="323701"/>
                </a:moveTo>
                <a:cubicBezTo>
                  <a:pt x="396032" y="324416"/>
                  <a:pt x="400050" y="321022"/>
                  <a:pt x="400050" y="316557"/>
                </a:cubicBezTo>
                <a:lnTo>
                  <a:pt x="400050" y="278517"/>
                </a:lnTo>
                <a:cubicBezTo>
                  <a:pt x="400050" y="274588"/>
                  <a:pt x="396835" y="271284"/>
                  <a:pt x="392906" y="271820"/>
                </a:cubicBezTo>
                <a:cubicBezTo>
                  <a:pt x="370403" y="274588"/>
                  <a:pt x="351919" y="290483"/>
                  <a:pt x="345400" y="311646"/>
                </a:cubicBezTo>
                <a:cubicBezTo>
                  <a:pt x="344150" y="315843"/>
                  <a:pt x="347454" y="319772"/>
                  <a:pt x="351830" y="319861"/>
                </a:cubicBezTo>
                <a:cubicBezTo>
                  <a:pt x="364510" y="320219"/>
                  <a:pt x="377726" y="321379"/>
                  <a:pt x="391478" y="323701"/>
                </a:cubicBezTo>
                <a:close/>
                <a:moveTo>
                  <a:pt x="400050" y="135731"/>
                </a:moveTo>
                <a:lnTo>
                  <a:pt x="400050" y="100102"/>
                </a:lnTo>
                <a:cubicBezTo>
                  <a:pt x="400050" y="96887"/>
                  <a:pt x="397818" y="94030"/>
                  <a:pt x="394692" y="93226"/>
                </a:cubicBezTo>
                <a:cubicBezTo>
                  <a:pt x="378708" y="89475"/>
                  <a:pt x="364063" y="87779"/>
                  <a:pt x="350044" y="87779"/>
                </a:cubicBezTo>
                <a:cubicBezTo>
                  <a:pt x="346115" y="87779"/>
                  <a:pt x="342989" y="91172"/>
                  <a:pt x="343614" y="95012"/>
                </a:cubicBezTo>
                <a:cubicBezTo>
                  <a:pt x="347722" y="119836"/>
                  <a:pt x="367725" y="139214"/>
                  <a:pt x="392906" y="142339"/>
                </a:cubicBezTo>
                <a:cubicBezTo>
                  <a:pt x="396835" y="142786"/>
                  <a:pt x="400050" y="139571"/>
                  <a:pt x="400050" y="135642"/>
                </a:cubicBezTo>
                <a:close/>
                <a:moveTo>
                  <a:pt x="111800" y="145465"/>
                </a:moveTo>
                <a:cubicBezTo>
                  <a:pt x="113050" y="141268"/>
                  <a:pt x="109746" y="137339"/>
                  <a:pt x="105370" y="137249"/>
                </a:cubicBezTo>
                <a:cubicBezTo>
                  <a:pt x="92690" y="136892"/>
                  <a:pt x="79474" y="135731"/>
                  <a:pt x="65723" y="133410"/>
                </a:cubicBezTo>
                <a:cubicBezTo>
                  <a:pt x="61258" y="132695"/>
                  <a:pt x="57239" y="136088"/>
                  <a:pt x="57239" y="140553"/>
                </a:cubicBezTo>
                <a:lnTo>
                  <a:pt x="57150" y="178594"/>
                </a:lnTo>
                <a:cubicBezTo>
                  <a:pt x="57150" y="182523"/>
                  <a:pt x="60365" y="185827"/>
                  <a:pt x="64294" y="185291"/>
                </a:cubicBezTo>
                <a:cubicBezTo>
                  <a:pt x="86797" y="182523"/>
                  <a:pt x="105281" y="166628"/>
                  <a:pt x="111800" y="145465"/>
                </a:cubicBezTo>
                <a:close/>
              </a:path>
            </a:pathLst>
          </a:custGeom>
          <a:solidFill>
            <a:srgbClr val="8FA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8318500" y="3429000"/>
            <a:ext cx="3479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8FA7D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Monetary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337550" y="3835400"/>
            <a:ext cx="344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Total money spent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254000" y="4495800"/>
            <a:ext cx="5740400" cy="965200"/>
          </a:xfrm>
          <a:custGeom>
            <a:avLst/>
            <a:gdLst/>
            <a:ahLst/>
            <a:cxnLst/>
            <a:rect l="l" t="t" r="r" b="b"/>
            <a:pathLst>
              <a:path w="5740400" h="9652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863603"/>
                </a:lnTo>
                <a:cubicBezTo>
                  <a:pt x="5740400" y="919713"/>
                  <a:pt x="5694913" y="965200"/>
                  <a:pt x="56388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5C7CB3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460375" y="47879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416942" y="176510"/>
                </a:moveTo>
                <a:cubicBezTo>
                  <a:pt x="424681" y="185291"/>
                  <a:pt x="438001" y="187226"/>
                  <a:pt x="448047" y="180603"/>
                </a:cubicBezTo>
                <a:cubicBezTo>
                  <a:pt x="458986" y="173310"/>
                  <a:pt x="461962" y="158502"/>
                  <a:pt x="454670" y="147563"/>
                </a:cubicBezTo>
                <a:lnTo>
                  <a:pt x="418951" y="93985"/>
                </a:lnTo>
                <a:cubicBezTo>
                  <a:pt x="416868" y="90860"/>
                  <a:pt x="414040" y="88255"/>
                  <a:pt x="410691" y="86395"/>
                </a:cubicBezTo>
                <a:lnTo>
                  <a:pt x="261491" y="3497"/>
                </a:lnTo>
                <a:cubicBezTo>
                  <a:pt x="247129" y="-4465"/>
                  <a:pt x="229642" y="-4465"/>
                  <a:pt x="215205" y="3497"/>
                </a:cubicBezTo>
                <a:lnTo>
                  <a:pt x="66080" y="86320"/>
                </a:lnTo>
                <a:cubicBezTo>
                  <a:pt x="62061" y="88553"/>
                  <a:pt x="58862" y="91827"/>
                  <a:pt x="56704" y="95845"/>
                </a:cubicBezTo>
                <a:lnTo>
                  <a:pt x="20613" y="162744"/>
                </a:lnTo>
                <a:cubicBezTo>
                  <a:pt x="11237" y="180156"/>
                  <a:pt x="17785" y="201811"/>
                  <a:pt x="35198" y="211187"/>
                </a:cubicBezTo>
                <a:lnTo>
                  <a:pt x="59754" y="224358"/>
                </a:lnTo>
                <a:lnTo>
                  <a:pt x="59754" y="264021"/>
                </a:lnTo>
                <a:cubicBezTo>
                  <a:pt x="59754" y="281136"/>
                  <a:pt x="68982" y="296987"/>
                  <a:pt x="83865" y="305470"/>
                </a:cubicBezTo>
                <a:lnTo>
                  <a:pt x="214833" y="379661"/>
                </a:lnTo>
                <a:cubicBezTo>
                  <a:pt x="229419" y="387921"/>
                  <a:pt x="247204" y="387921"/>
                  <a:pt x="261789" y="379661"/>
                </a:cubicBezTo>
                <a:lnTo>
                  <a:pt x="392757" y="305470"/>
                </a:lnTo>
                <a:cubicBezTo>
                  <a:pt x="407715" y="296987"/>
                  <a:pt x="416868" y="281211"/>
                  <a:pt x="416868" y="264021"/>
                </a:cubicBezTo>
                <a:lnTo>
                  <a:pt x="416868" y="176585"/>
                </a:lnTo>
                <a:close/>
                <a:moveTo>
                  <a:pt x="238348" y="169218"/>
                </a:moveTo>
                <a:lnTo>
                  <a:pt x="126653" y="107156"/>
                </a:lnTo>
                <a:lnTo>
                  <a:pt x="238348" y="45095"/>
                </a:lnTo>
                <a:lnTo>
                  <a:pt x="350044" y="107156"/>
                </a:lnTo>
                <a:lnTo>
                  <a:pt x="238348" y="169218"/>
                </a:lnTo>
                <a:close/>
                <a:moveTo>
                  <a:pt x="207466" y="206573"/>
                </a:moveTo>
                <a:lnTo>
                  <a:pt x="191616" y="240953"/>
                </a:lnTo>
                <a:lnTo>
                  <a:pt x="68238" y="174873"/>
                </a:lnTo>
                <a:lnTo>
                  <a:pt x="87139" y="139750"/>
                </a:lnTo>
                <a:lnTo>
                  <a:pt x="207466" y="206573"/>
                </a:lnTo>
                <a:close/>
              </a:path>
            </a:pathLst>
          </a:custGeom>
          <a:solidFill>
            <a:srgbClr val="5C7CB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1092200" y="4597400"/>
            <a:ext cx="284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AvgQuantity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136650" y="5003800"/>
            <a:ext cx="2832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Average items per transaction line.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6197600" y="4495800"/>
            <a:ext cx="5740400" cy="965200"/>
          </a:xfrm>
          <a:custGeom>
            <a:avLst/>
            <a:gdLst/>
            <a:ahLst/>
            <a:cxnLst/>
            <a:rect l="l" t="t" r="r" b="b"/>
            <a:pathLst>
              <a:path w="5740400" h="9652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863603"/>
                </a:lnTo>
                <a:cubicBezTo>
                  <a:pt x="5740400" y="919713"/>
                  <a:pt x="5694913" y="965200"/>
                  <a:pt x="56388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7097E5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6451600" y="4787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649" y="35719"/>
                </a:moveTo>
                <a:cubicBezTo>
                  <a:pt x="276076" y="35793"/>
                  <a:pt x="345281" y="105073"/>
                  <a:pt x="345281" y="190500"/>
                </a:cubicBezTo>
                <a:cubicBezTo>
                  <a:pt x="345281" y="206946"/>
                  <a:pt x="342751" y="222796"/>
                  <a:pt x="337989" y="237679"/>
                </a:cubicBezTo>
                <a:cubicBezTo>
                  <a:pt x="336500" y="237976"/>
                  <a:pt x="334938" y="238125"/>
                  <a:pt x="333375" y="238125"/>
                </a:cubicBezTo>
                <a:lnTo>
                  <a:pt x="331366" y="238125"/>
                </a:lnTo>
                <a:cubicBezTo>
                  <a:pt x="325041" y="238125"/>
                  <a:pt x="319013" y="235595"/>
                  <a:pt x="314548" y="231130"/>
                </a:cubicBezTo>
                <a:lnTo>
                  <a:pt x="292745" y="209327"/>
                </a:lnTo>
                <a:cubicBezTo>
                  <a:pt x="288280" y="204862"/>
                  <a:pt x="285750" y="198834"/>
                  <a:pt x="285750" y="192509"/>
                </a:cubicBezTo>
                <a:lnTo>
                  <a:pt x="285750" y="154781"/>
                </a:lnTo>
                <a:cubicBezTo>
                  <a:pt x="285750" y="148233"/>
                  <a:pt x="291108" y="142875"/>
                  <a:pt x="297656" y="142875"/>
                </a:cubicBezTo>
                <a:cubicBezTo>
                  <a:pt x="304205" y="142875"/>
                  <a:pt x="309563" y="137517"/>
                  <a:pt x="309563" y="130969"/>
                </a:cubicBezTo>
                <a:cubicBezTo>
                  <a:pt x="309563" y="124420"/>
                  <a:pt x="304205" y="119063"/>
                  <a:pt x="297656" y="119063"/>
                </a:cubicBezTo>
                <a:lnTo>
                  <a:pt x="279797" y="119063"/>
                </a:lnTo>
                <a:cubicBezTo>
                  <a:pt x="269900" y="119063"/>
                  <a:pt x="261938" y="127025"/>
                  <a:pt x="261938" y="136922"/>
                </a:cubicBezTo>
                <a:cubicBezTo>
                  <a:pt x="261938" y="146819"/>
                  <a:pt x="253975" y="154781"/>
                  <a:pt x="244078" y="154781"/>
                </a:cubicBezTo>
                <a:lnTo>
                  <a:pt x="202406" y="154781"/>
                </a:lnTo>
                <a:cubicBezTo>
                  <a:pt x="195858" y="154781"/>
                  <a:pt x="190500" y="160139"/>
                  <a:pt x="190500" y="166688"/>
                </a:cubicBezTo>
                <a:cubicBezTo>
                  <a:pt x="190500" y="173236"/>
                  <a:pt x="185142" y="178594"/>
                  <a:pt x="178594" y="178594"/>
                </a:cubicBezTo>
                <a:lnTo>
                  <a:pt x="159693" y="178594"/>
                </a:lnTo>
                <a:cubicBezTo>
                  <a:pt x="150391" y="178594"/>
                  <a:pt x="142875" y="171078"/>
                  <a:pt x="142875" y="161776"/>
                </a:cubicBezTo>
                <a:cubicBezTo>
                  <a:pt x="142875" y="157311"/>
                  <a:pt x="144661" y="152995"/>
                  <a:pt x="147786" y="149870"/>
                </a:cubicBezTo>
                <a:lnTo>
                  <a:pt x="199951" y="97706"/>
                </a:lnTo>
                <a:cubicBezTo>
                  <a:pt x="201513" y="96143"/>
                  <a:pt x="202406" y="93985"/>
                  <a:pt x="202406" y="91753"/>
                </a:cubicBezTo>
                <a:cubicBezTo>
                  <a:pt x="202406" y="87139"/>
                  <a:pt x="198611" y="83344"/>
                  <a:pt x="193997" y="83344"/>
                </a:cubicBezTo>
                <a:lnTo>
                  <a:pt x="183505" y="83344"/>
                </a:lnTo>
                <a:cubicBezTo>
                  <a:pt x="174203" y="83344"/>
                  <a:pt x="166688" y="75828"/>
                  <a:pt x="166688" y="66526"/>
                </a:cubicBezTo>
                <a:cubicBezTo>
                  <a:pt x="166688" y="62061"/>
                  <a:pt x="168473" y="57745"/>
                  <a:pt x="171599" y="54620"/>
                </a:cubicBezTo>
                <a:lnTo>
                  <a:pt x="188788" y="37430"/>
                </a:lnTo>
                <a:cubicBezTo>
                  <a:pt x="189384" y="36835"/>
                  <a:pt x="189979" y="36314"/>
                  <a:pt x="190649" y="35793"/>
                </a:cubicBezTo>
                <a:close/>
                <a:moveTo>
                  <a:pt x="326231" y="264988"/>
                </a:moveTo>
                <a:cubicBezTo>
                  <a:pt x="301823" y="309339"/>
                  <a:pt x="256356" y="340444"/>
                  <a:pt x="203299" y="344760"/>
                </a:cubicBezTo>
                <a:cubicBezTo>
                  <a:pt x="202778" y="343049"/>
                  <a:pt x="202481" y="341188"/>
                  <a:pt x="202481" y="339328"/>
                </a:cubicBezTo>
                <a:cubicBezTo>
                  <a:pt x="202481" y="329431"/>
                  <a:pt x="194518" y="321469"/>
                  <a:pt x="184621" y="321469"/>
                </a:cubicBezTo>
                <a:lnTo>
                  <a:pt x="164753" y="321469"/>
                </a:lnTo>
                <a:cubicBezTo>
                  <a:pt x="158428" y="321469"/>
                  <a:pt x="152400" y="318939"/>
                  <a:pt x="147935" y="314474"/>
                </a:cubicBezTo>
                <a:lnTo>
                  <a:pt x="126132" y="292671"/>
                </a:lnTo>
                <a:cubicBezTo>
                  <a:pt x="121667" y="288206"/>
                  <a:pt x="119137" y="282178"/>
                  <a:pt x="119137" y="275853"/>
                </a:cubicBezTo>
                <a:lnTo>
                  <a:pt x="119137" y="226219"/>
                </a:lnTo>
                <a:cubicBezTo>
                  <a:pt x="119137" y="213047"/>
                  <a:pt x="129778" y="202406"/>
                  <a:pt x="142949" y="202406"/>
                </a:cubicBezTo>
                <a:lnTo>
                  <a:pt x="216396" y="202406"/>
                </a:lnTo>
                <a:cubicBezTo>
                  <a:pt x="222721" y="202406"/>
                  <a:pt x="228749" y="204936"/>
                  <a:pt x="233214" y="209401"/>
                </a:cubicBezTo>
                <a:lnTo>
                  <a:pt x="255017" y="231204"/>
                </a:lnTo>
                <a:cubicBezTo>
                  <a:pt x="259482" y="235669"/>
                  <a:pt x="265509" y="238199"/>
                  <a:pt x="271835" y="238199"/>
                </a:cubicBezTo>
                <a:lnTo>
                  <a:pt x="275927" y="238199"/>
                </a:lnTo>
                <a:cubicBezTo>
                  <a:pt x="282253" y="238199"/>
                  <a:pt x="288280" y="240729"/>
                  <a:pt x="292745" y="245194"/>
                </a:cubicBezTo>
                <a:lnTo>
                  <a:pt x="304651" y="257101"/>
                </a:lnTo>
                <a:cubicBezTo>
                  <a:pt x="307777" y="260226"/>
                  <a:pt x="312093" y="262012"/>
                  <a:pt x="316557" y="262012"/>
                </a:cubicBezTo>
                <a:cubicBezTo>
                  <a:pt x="320129" y="262012"/>
                  <a:pt x="323478" y="263128"/>
                  <a:pt x="326231" y="265063"/>
                </a:cubicBezTo>
                <a:close/>
                <a:moveTo>
                  <a:pt x="190500" y="381000"/>
                </a:moveTo>
                <a:lnTo>
                  <a:pt x="209996" y="380033"/>
                </a:lnTo>
                <a:cubicBezTo>
                  <a:pt x="203597" y="380702"/>
                  <a:pt x="197123" y="381000"/>
                  <a:pt x="190500" y="381000"/>
                </a:cubicBezTo>
                <a:close/>
                <a:moveTo>
                  <a:pt x="209996" y="380033"/>
                </a:moveTo>
                <a:cubicBezTo>
                  <a:pt x="306065" y="370284"/>
                  <a:pt x="381000" y="289173"/>
                  <a:pt x="381000" y="190500"/>
                </a:cubicBezTo>
                <a:cubicBezTo>
                  <a:pt x="381000" y="85279"/>
                  <a:pt x="295721" y="0"/>
                  <a:pt x="190500" y="0"/>
                </a:cubicBezTo>
                <a:lnTo>
                  <a:pt x="190500" y="0"/>
                </a:lnTo>
                <a:cubicBezTo>
                  <a:pt x="85279" y="0"/>
                  <a:pt x="0" y="85279"/>
                  <a:pt x="0" y="190500"/>
                </a:cubicBezTo>
                <a:cubicBezTo>
                  <a:pt x="0" y="285378"/>
                  <a:pt x="69354" y="364108"/>
                  <a:pt x="160213" y="378619"/>
                </a:cubicBezTo>
                <a:cubicBezTo>
                  <a:pt x="170036" y="380181"/>
                  <a:pt x="180156" y="381000"/>
                  <a:pt x="190500" y="381000"/>
                </a:cubicBezTo>
                <a:close/>
                <a:moveTo>
                  <a:pt x="139378" y="91753"/>
                </a:moveTo>
                <a:lnTo>
                  <a:pt x="115565" y="115565"/>
                </a:lnTo>
                <a:cubicBezTo>
                  <a:pt x="110951" y="120179"/>
                  <a:pt x="103361" y="120179"/>
                  <a:pt x="98747" y="115565"/>
                </a:cubicBezTo>
                <a:cubicBezTo>
                  <a:pt x="94134" y="110951"/>
                  <a:pt x="94134" y="103361"/>
                  <a:pt x="98747" y="98747"/>
                </a:cubicBezTo>
                <a:lnTo>
                  <a:pt x="122560" y="74935"/>
                </a:lnTo>
                <a:cubicBezTo>
                  <a:pt x="127174" y="70321"/>
                  <a:pt x="134764" y="70321"/>
                  <a:pt x="139378" y="74935"/>
                </a:cubicBezTo>
                <a:cubicBezTo>
                  <a:pt x="143991" y="79549"/>
                  <a:pt x="143991" y="87139"/>
                  <a:pt x="139378" y="91753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7080250" y="4635500"/>
            <a:ext cx="2324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Country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7080250" y="5003800"/>
            <a:ext cx="2311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Customer's primary country.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54000" y="254000"/>
            <a:ext cx="3898900" cy="6350000"/>
          </a:xfrm>
          <a:custGeom>
            <a:avLst/>
            <a:gdLst/>
            <a:ahLst/>
            <a:cxnLst/>
            <a:rect l="l" t="t" r="r" b="b"/>
            <a:pathLst>
              <a:path w="3898900" h="6350000">
                <a:moveTo>
                  <a:pt x="152408" y="0"/>
                </a:moveTo>
                <a:lnTo>
                  <a:pt x="3898900" y="0"/>
                </a:lnTo>
                <a:lnTo>
                  <a:pt x="3898900" y="6350000"/>
                </a:lnTo>
                <a:lnTo>
                  <a:pt x="152408" y="6350000"/>
                </a:lnTo>
                <a:cubicBezTo>
                  <a:pt x="68292" y="6350000"/>
                  <a:pt x="0" y="6281708"/>
                  <a:pt x="0" y="6197592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1591667" y="24892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1066800" y="609600"/>
                </a:moveTo>
                <a:cubicBezTo>
                  <a:pt x="1066800" y="357264"/>
                  <a:pt x="861936" y="152400"/>
                  <a:pt x="609600" y="152400"/>
                </a:cubicBezTo>
                <a:cubicBezTo>
                  <a:pt x="357264" y="152400"/>
                  <a:pt x="152400" y="357264"/>
                  <a:pt x="152400" y="609600"/>
                </a:cubicBezTo>
                <a:cubicBezTo>
                  <a:pt x="152400" y="861936"/>
                  <a:pt x="357264" y="1066800"/>
                  <a:pt x="609600" y="1066800"/>
                </a:cubicBezTo>
                <a:cubicBezTo>
                  <a:pt x="861936" y="1066800"/>
                  <a:pt x="1066800" y="861936"/>
                  <a:pt x="1066800" y="609600"/>
                </a:cubicBezTo>
                <a:close/>
                <a:moveTo>
                  <a:pt x="0" y="609600"/>
                </a:moveTo>
                <a:cubicBezTo>
                  <a:pt x="0" y="273153"/>
                  <a:pt x="273153" y="0"/>
                  <a:pt x="609600" y="0"/>
                </a:cubicBezTo>
                <a:cubicBezTo>
                  <a:pt x="946047" y="0"/>
                  <a:pt x="1219200" y="273153"/>
                  <a:pt x="1219200" y="609600"/>
                </a:cubicBezTo>
                <a:cubicBezTo>
                  <a:pt x="1219200" y="946047"/>
                  <a:pt x="946047" y="1219200"/>
                  <a:pt x="609600" y="1219200"/>
                </a:cubicBezTo>
                <a:cubicBezTo>
                  <a:pt x="273153" y="1219200"/>
                  <a:pt x="0" y="946047"/>
                  <a:pt x="0" y="609600"/>
                </a:cubicBezTo>
                <a:close/>
                <a:moveTo>
                  <a:pt x="609600" y="800100"/>
                </a:moveTo>
                <a:cubicBezTo>
                  <a:pt x="714740" y="800100"/>
                  <a:pt x="800100" y="714740"/>
                  <a:pt x="800100" y="609600"/>
                </a:cubicBezTo>
                <a:cubicBezTo>
                  <a:pt x="800100" y="504460"/>
                  <a:pt x="714740" y="419100"/>
                  <a:pt x="609600" y="419100"/>
                </a:cubicBezTo>
                <a:cubicBezTo>
                  <a:pt x="504460" y="419100"/>
                  <a:pt x="419100" y="504460"/>
                  <a:pt x="419100" y="609600"/>
                </a:cubicBezTo>
                <a:cubicBezTo>
                  <a:pt x="419100" y="714740"/>
                  <a:pt x="504460" y="800100"/>
                  <a:pt x="609600" y="800100"/>
                </a:cubicBezTo>
                <a:close/>
                <a:moveTo>
                  <a:pt x="609600" y="266700"/>
                </a:moveTo>
                <a:cubicBezTo>
                  <a:pt x="798852" y="266700"/>
                  <a:pt x="952500" y="420348"/>
                  <a:pt x="952500" y="609600"/>
                </a:cubicBezTo>
                <a:cubicBezTo>
                  <a:pt x="952500" y="798852"/>
                  <a:pt x="798852" y="952500"/>
                  <a:pt x="609600" y="952500"/>
                </a:cubicBezTo>
                <a:cubicBezTo>
                  <a:pt x="420348" y="952500"/>
                  <a:pt x="266700" y="798852"/>
                  <a:pt x="266700" y="609600"/>
                </a:cubicBezTo>
                <a:cubicBezTo>
                  <a:pt x="266700" y="420348"/>
                  <a:pt x="420348" y="266700"/>
                  <a:pt x="609600" y="266700"/>
                </a:cubicBezTo>
                <a:close/>
                <a:moveTo>
                  <a:pt x="533400" y="609600"/>
                </a:moveTo>
                <a:cubicBezTo>
                  <a:pt x="533400" y="567544"/>
                  <a:pt x="567544" y="533400"/>
                  <a:pt x="609600" y="533400"/>
                </a:cubicBezTo>
                <a:cubicBezTo>
                  <a:pt x="651656" y="533400"/>
                  <a:pt x="685800" y="567544"/>
                  <a:pt x="685800" y="609600"/>
                </a:cubicBezTo>
                <a:cubicBezTo>
                  <a:pt x="685800" y="651656"/>
                  <a:pt x="651656" y="685800"/>
                  <a:pt x="609600" y="685800"/>
                </a:cubicBezTo>
                <a:cubicBezTo>
                  <a:pt x="567544" y="685800"/>
                  <a:pt x="533400" y="651656"/>
                  <a:pt x="533400" y="609600"/>
                </a:cubicBezTo>
                <a:close/>
              </a:path>
            </a:pathLst>
          </a:custGeom>
          <a:solidFill>
            <a:srgbClr val="5C7CB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592534" y="3911600"/>
            <a:ext cx="3213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Target Definition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148534" y="254000"/>
            <a:ext cx="7785100" cy="6350000"/>
          </a:xfrm>
          <a:custGeom>
            <a:avLst/>
            <a:gdLst/>
            <a:ahLst/>
            <a:cxnLst/>
            <a:rect l="l" t="t" r="r" b="b"/>
            <a:pathLst>
              <a:path w="7785100" h="6350000">
                <a:moveTo>
                  <a:pt x="0" y="0"/>
                </a:moveTo>
                <a:lnTo>
                  <a:pt x="7632700" y="0"/>
                </a:lnTo>
                <a:cubicBezTo>
                  <a:pt x="7716812" y="0"/>
                  <a:pt x="7785100" y="68288"/>
                  <a:pt x="7785100" y="152400"/>
                </a:cubicBezTo>
                <a:lnTo>
                  <a:pt x="7785100" y="6197600"/>
                </a:lnTo>
                <a:cubicBezTo>
                  <a:pt x="7785100" y="6281712"/>
                  <a:pt x="7716812" y="6350000"/>
                  <a:pt x="7632700" y="6350000"/>
                </a:cubicBezTo>
                <a:lnTo>
                  <a:pt x="0" y="6350000"/>
                </a:lnTo>
                <a:lnTo>
                  <a:pt x="0" y="0"/>
                </a:lnTo>
                <a:close/>
              </a:path>
            </a:pathLst>
          </a:custGeom>
          <a:solidFill>
            <a:srgbClr val="8FA7D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554934" y="1752600"/>
            <a:ext cx="7124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Repeat_Buyer: A Binary Classification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554934" y="2362200"/>
            <a:ext cx="707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target is derived directly from the Frequency feature, creating a clear classification task.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554934" y="3276600"/>
            <a:ext cx="6972300" cy="812800"/>
          </a:xfrm>
          <a:custGeom>
            <a:avLst/>
            <a:gdLst/>
            <a:ahLst/>
            <a:cxnLst/>
            <a:rect l="l" t="t" r="r" b="b"/>
            <a:pathLst>
              <a:path w="6972300" h="812800">
                <a:moveTo>
                  <a:pt x="101600" y="0"/>
                </a:moveTo>
                <a:lnTo>
                  <a:pt x="6870700" y="0"/>
                </a:lnTo>
                <a:cubicBezTo>
                  <a:pt x="6926775" y="0"/>
                  <a:pt x="6972300" y="45525"/>
                  <a:pt x="6972300" y="101600"/>
                </a:cubicBezTo>
                <a:lnTo>
                  <a:pt x="6972300" y="711200"/>
                </a:lnTo>
                <a:cubicBezTo>
                  <a:pt x="6972300" y="767275"/>
                  <a:pt x="6926775" y="812800"/>
                  <a:pt x="68707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4707334" y="3429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4643834" y="3429000"/>
            <a:ext cx="635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418534" y="3505200"/>
            <a:ext cx="436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</a:t>
            </a: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Frequency &gt; 1 </a:t>
            </a:r>
            <a:r>
              <a:rPr lang="en-US" sz="1400" dirty="0">
                <a:solidFill>
                  <a:srgbClr val="6A72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(More than one unique invoice)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554934" y="4292600"/>
            <a:ext cx="6972300" cy="812800"/>
          </a:xfrm>
          <a:custGeom>
            <a:avLst/>
            <a:gdLst/>
            <a:ahLst/>
            <a:cxnLst/>
            <a:rect l="l" t="t" r="r" b="b"/>
            <a:pathLst>
              <a:path w="6972300" h="812800">
                <a:moveTo>
                  <a:pt x="101600" y="0"/>
                </a:moveTo>
                <a:lnTo>
                  <a:pt x="6870700" y="0"/>
                </a:lnTo>
                <a:cubicBezTo>
                  <a:pt x="6926775" y="0"/>
                  <a:pt x="6972300" y="45525"/>
                  <a:pt x="6972300" y="101600"/>
                </a:cubicBezTo>
                <a:lnTo>
                  <a:pt x="6972300" y="711200"/>
                </a:lnTo>
                <a:cubicBezTo>
                  <a:pt x="6972300" y="767275"/>
                  <a:pt x="6926775" y="812800"/>
                  <a:pt x="68707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4707334" y="4445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8FA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4643834" y="4445000"/>
            <a:ext cx="635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418534" y="4572000"/>
            <a:ext cx="71139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ELSE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079331" y="4610100"/>
            <a:ext cx="1699816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A72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(Only one purchase)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71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Architecture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690" y="-1206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87086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Multi-Layer Perceptron Architecture</a:t>
            </a:r>
            <a:endParaRPr lang="en-US" sz="2400" dirty="0"/>
          </a:p>
        </p:txBody>
      </p:sp>
      <p:sp>
        <p:nvSpPr>
          <p:cNvPr id="4" name="Shape 1"/>
          <p:cNvSpPr/>
          <p:nvPr/>
        </p:nvSpPr>
        <p:spPr>
          <a:xfrm>
            <a:off x="3175000" y="701964"/>
            <a:ext cx="5842000" cy="609600"/>
          </a:xfrm>
          <a:custGeom>
            <a:avLst/>
            <a:gdLst/>
            <a:ahLst/>
            <a:cxnLst/>
            <a:rect l="l" t="t" r="r" b="b"/>
            <a:pathLst>
              <a:path w="5842000" h="609600">
                <a:moveTo>
                  <a:pt x="101602" y="0"/>
                </a:moveTo>
                <a:lnTo>
                  <a:pt x="5740398" y="0"/>
                </a:lnTo>
                <a:cubicBezTo>
                  <a:pt x="5796511" y="0"/>
                  <a:pt x="5842000" y="45489"/>
                  <a:pt x="5842000" y="101602"/>
                </a:cubicBezTo>
                <a:lnTo>
                  <a:pt x="5842000" y="507998"/>
                </a:lnTo>
                <a:cubicBezTo>
                  <a:pt x="5842000" y="564111"/>
                  <a:pt x="5796511" y="609600"/>
                  <a:pt x="5740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9AB3D4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3276600" y="854364"/>
            <a:ext cx="563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Input Layer (RFM Features)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019800" y="1311564"/>
            <a:ext cx="304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678BC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↓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175000" y="1717964"/>
            <a:ext cx="5842000" cy="609600"/>
          </a:xfrm>
          <a:custGeom>
            <a:avLst/>
            <a:gdLst/>
            <a:ahLst/>
            <a:cxnLst/>
            <a:rect l="l" t="t" r="r" b="b"/>
            <a:pathLst>
              <a:path w="5842000" h="609600">
                <a:moveTo>
                  <a:pt x="101602" y="0"/>
                </a:moveTo>
                <a:lnTo>
                  <a:pt x="5740398" y="0"/>
                </a:lnTo>
                <a:cubicBezTo>
                  <a:pt x="5796511" y="0"/>
                  <a:pt x="5842000" y="45489"/>
                  <a:pt x="5842000" y="101602"/>
                </a:cubicBezTo>
                <a:lnTo>
                  <a:pt x="5842000" y="507998"/>
                </a:lnTo>
                <a:cubicBezTo>
                  <a:pt x="5842000" y="564111"/>
                  <a:pt x="5796511" y="609600"/>
                  <a:pt x="5740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9AB3D4">
              <a:alpha val="6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3276600" y="1870364"/>
            <a:ext cx="563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Dense (64 units, ReLU)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019800" y="2429164"/>
            <a:ext cx="304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678BC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↓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175000" y="2784764"/>
            <a:ext cx="5842000" cy="609600"/>
          </a:xfrm>
          <a:custGeom>
            <a:avLst/>
            <a:gdLst/>
            <a:ahLst/>
            <a:cxnLst/>
            <a:rect l="l" t="t" r="r" b="b"/>
            <a:pathLst>
              <a:path w="5842000" h="609600">
                <a:moveTo>
                  <a:pt x="101602" y="0"/>
                </a:moveTo>
                <a:lnTo>
                  <a:pt x="5740398" y="0"/>
                </a:lnTo>
                <a:cubicBezTo>
                  <a:pt x="5796511" y="0"/>
                  <a:pt x="5842000" y="45489"/>
                  <a:pt x="5842000" y="101602"/>
                </a:cubicBezTo>
                <a:lnTo>
                  <a:pt x="5842000" y="507998"/>
                </a:lnTo>
                <a:cubicBezTo>
                  <a:pt x="5842000" y="564111"/>
                  <a:pt x="5796511" y="609600"/>
                  <a:pt x="5740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9AB3D4">
              <a:alpha val="6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3276600" y="2937164"/>
            <a:ext cx="563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Dropout (0.3)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019800" y="3495964"/>
            <a:ext cx="304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678BC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↓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175000" y="3851564"/>
            <a:ext cx="5842000" cy="609600"/>
          </a:xfrm>
          <a:custGeom>
            <a:avLst/>
            <a:gdLst/>
            <a:ahLst/>
            <a:cxnLst/>
            <a:rect l="l" t="t" r="r" b="b"/>
            <a:pathLst>
              <a:path w="5842000" h="609600">
                <a:moveTo>
                  <a:pt x="101602" y="0"/>
                </a:moveTo>
                <a:lnTo>
                  <a:pt x="5740398" y="0"/>
                </a:lnTo>
                <a:cubicBezTo>
                  <a:pt x="5796511" y="0"/>
                  <a:pt x="5842000" y="45489"/>
                  <a:pt x="5842000" y="101602"/>
                </a:cubicBezTo>
                <a:lnTo>
                  <a:pt x="5842000" y="507998"/>
                </a:lnTo>
                <a:cubicBezTo>
                  <a:pt x="5842000" y="564111"/>
                  <a:pt x="5796511" y="609600"/>
                  <a:pt x="5740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9AB3D4">
              <a:alpha val="6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3276600" y="4003964"/>
            <a:ext cx="563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Dense (32 units, ReLU)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019800" y="4562764"/>
            <a:ext cx="304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678BC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↓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3175000" y="4889335"/>
            <a:ext cx="5842000" cy="609600"/>
          </a:xfrm>
          <a:custGeom>
            <a:avLst/>
            <a:gdLst/>
            <a:ahLst/>
            <a:cxnLst/>
            <a:rect l="l" t="t" r="r" b="b"/>
            <a:pathLst>
              <a:path w="5842000" h="609600">
                <a:moveTo>
                  <a:pt x="101602" y="0"/>
                </a:moveTo>
                <a:lnTo>
                  <a:pt x="5740398" y="0"/>
                </a:lnTo>
                <a:cubicBezTo>
                  <a:pt x="5796511" y="0"/>
                  <a:pt x="5842000" y="45489"/>
                  <a:pt x="5842000" y="101602"/>
                </a:cubicBezTo>
                <a:lnTo>
                  <a:pt x="5842000" y="507998"/>
                </a:lnTo>
                <a:cubicBezTo>
                  <a:pt x="5842000" y="564111"/>
                  <a:pt x="5796511" y="609600"/>
                  <a:pt x="5740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9AB3D4">
              <a:alpha val="6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3276600" y="5041735"/>
            <a:ext cx="563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Dropout (0.3)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019800" y="5600535"/>
            <a:ext cx="304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678BC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↓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3175000" y="5985164"/>
            <a:ext cx="5842000" cy="609600"/>
          </a:xfrm>
          <a:custGeom>
            <a:avLst/>
            <a:gdLst/>
            <a:ahLst/>
            <a:cxnLst/>
            <a:rect l="l" t="t" r="r" b="b"/>
            <a:pathLst>
              <a:path w="5842000" h="609600">
                <a:moveTo>
                  <a:pt x="101602" y="0"/>
                </a:moveTo>
                <a:lnTo>
                  <a:pt x="5740398" y="0"/>
                </a:lnTo>
                <a:cubicBezTo>
                  <a:pt x="5796511" y="0"/>
                  <a:pt x="5842000" y="45489"/>
                  <a:pt x="5842000" y="101602"/>
                </a:cubicBezTo>
                <a:lnTo>
                  <a:pt x="5842000" y="507998"/>
                </a:lnTo>
                <a:cubicBezTo>
                  <a:pt x="5842000" y="564111"/>
                  <a:pt x="5796511" y="609600"/>
                  <a:pt x="5740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C5A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3276600" y="6137564"/>
            <a:ext cx="563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Output (1 unit, Sigmoid)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kimi-img.moonshot.cn/pub/slides/slides_tmpl/image/25-08-27-19:59:33-d2nf6998bjvh7rlj00s0.jpg">
            <a:extLst>
              <a:ext uri="{FF2B5EF4-FFF2-40B4-BE49-F238E27FC236}">
                <a16:creationId xmlns:a16="http://schemas.microsoft.com/office/drawing/2014/main" id="{C3C362F6-8FDD-1E53-5BC4-5C23473BC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47858A8D-465E-3260-75D0-C6EB818AA589}"/>
              </a:ext>
            </a:extLst>
          </p:cNvPr>
          <p:cNvSpPr/>
          <p:nvPr/>
        </p:nvSpPr>
        <p:spPr>
          <a:xfrm>
            <a:off x="525780" y="170554"/>
            <a:ext cx="5798980" cy="14011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Training Configuration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hape 4">
            <a:extLst>
              <a:ext uri="{FF2B5EF4-FFF2-40B4-BE49-F238E27FC236}">
                <a16:creationId xmlns:a16="http://schemas.microsoft.com/office/drawing/2014/main" id="{D5ED037A-603A-B9CB-A6EB-919EF96234C1}"/>
              </a:ext>
            </a:extLst>
          </p:cNvPr>
          <p:cNvSpPr/>
          <p:nvPr/>
        </p:nvSpPr>
        <p:spPr>
          <a:xfrm>
            <a:off x="667499" y="1634381"/>
            <a:ext cx="6412176" cy="429260"/>
          </a:xfrm>
          <a:prstGeom prst="roundRect">
            <a:avLst>
              <a:gd name="adj" fmla="val 44740"/>
            </a:avLst>
          </a:prstGeom>
          <a:solidFill>
            <a:srgbClr val="4874C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F2873BED-909A-4078-7AAB-93376C013EF5}"/>
              </a:ext>
            </a:extLst>
          </p:cNvPr>
          <p:cNvSpPr/>
          <p:nvPr/>
        </p:nvSpPr>
        <p:spPr>
          <a:xfrm>
            <a:off x="667499" y="2170115"/>
            <a:ext cx="3170210" cy="429260"/>
          </a:xfrm>
          <a:prstGeom prst="roundRect">
            <a:avLst>
              <a:gd name="adj" fmla="val 44740"/>
            </a:avLst>
          </a:prstGeom>
          <a:solidFill>
            <a:srgbClr val="4874C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08E979E3-245C-CE2C-95EA-087D89311B17}"/>
              </a:ext>
            </a:extLst>
          </p:cNvPr>
          <p:cNvSpPr/>
          <p:nvPr/>
        </p:nvSpPr>
        <p:spPr>
          <a:xfrm>
            <a:off x="703377" y="2705849"/>
            <a:ext cx="3286732" cy="429260"/>
          </a:xfrm>
          <a:prstGeom prst="roundRect">
            <a:avLst>
              <a:gd name="adj" fmla="val 44740"/>
            </a:avLst>
          </a:prstGeom>
          <a:solidFill>
            <a:srgbClr val="4874C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43139C06-C622-5DA0-0ADA-CD04452A7A1D}"/>
              </a:ext>
            </a:extLst>
          </p:cNvPr>
          <p:cNvSpPr/>
          <p:nvPr/>
        </p:nvSpPr>
        <p:spPr>
          <a:xfrm>
            <a:off x="667499" y="3214370"/>
            <a:ext cx="8143992" cy="429260"/>
          </a:xfrm>
          <a:prstGeom prst="roundRect">
            <a:avLst>
              <a:gd name="adj" fmla="val 44740"/>
            </a:avLst>
          </a:prstGeom>
          <a:solidFill>
            <a:srgbClr val="4874C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D45D84BD-7CB0-0DD4-6CA7-AFEF3DB1DAC6}"/>
              </a:ext>
            </a:extLst>
          </p:cNvPr>
          <p:cNvSpPr/>
          <p:nvPr/>
        </p:nvSpPr>
        <p:spPr>
          <a:xfrm>
            <a:off x="703376" y="3722891"/>
            <a:ext cx="6570259" cy="429260"/>
          </a:xfrm>
          <a:prstGeom prst="roundRect">
            <a:avLst>
              <a:gd name="adj" fmla="val 44740"/>
            </a:avLst>
          </a:prstGeom>
          <a:solidFill>
            <a:srgbClr val="4874C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0B0742C1-CCF9-2DC1-3D75-2C1421B697A9}"/>
              </a:ext>
            </a:extLst>
          </p:cNvPr>
          <p:cNvSpPr/>
          <p:nvPr/>
        </p:nvSpPr>
        <p:spPr>
          <a:xfrm>
            <a:off x="703377" y="4232456"/>
            <a:ext cx="10061606" cy="429260"/>
          </a:xfrm>
          <a:prstGeom prst="roundRect">
            <a:avLst>
              <a:gd name="adj" fmla="val 44740"/>
            </a:avLst>
          </a:prstGeom>
          <a:solidFill>
            <a:srgbClr val="4874CB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525779" y="1606266"/>
            <a:ext cx="11430693" cy="4198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Loss Function:</a:t>
            </a: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Binary Cross-Entropy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Optimizer:</a:t>
            </a: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Adam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Metrics:</a:t>
            </a: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Accuracy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Regularization:</a:t>
            </a: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Dropout (0.3) &amp; Early Stopping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Data Split:</a:t>
            </a: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Stratified 80-20 Train-Test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Preprocessing:</a:t>
            </a: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StandardScaler</a:t>
            </a: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SMOTE, Feature Engineering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71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Results &amp; Evaluation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0160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MLP Model Performance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727200"/>
            <a:ext cx="1179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8FA7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Exceptional Results on Test Set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387600"/>
            <a:ext cx="3784600" cy="1625600"/>
          </a:xfrm>
          <a:custGeom>
            <a:avLst/>
            <a:gdLst/>
            <a:ahLst/>
            <a:cxnLst/>
            <a:rect l="l" t="t" r="r" b="b"/>
            <a:pathLst>
              <a:path w="3784600" h="1625600">
                <a:moveTo>
                  <a:pt x="101600" y="0"/>
                </a:moveTo>
                <a:lnTo>
                  <a:pt x="3683000" y="0"/>
                </a:lnTo>
                <a:cubicBezTo>
                  <a:pt x="3739075" y="0"/>
                  <a:pt x="3784600" y="45525"/>
                  <a:pt x="3784600" y="101600"/>
                </a:cubicBezTo>
                <a:lnTo>
                  <a:pt x="3784600" y="1524000"/>
                </a:lnTo>
                <a:cubicBezTo>
                  <a:pt x="3784600" y="1580075"/>
                  <a:pt x="3739075" y="1625600"/>
                  <a:pt x="36830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06400" y="2692400"/>
            <a:ext cx="3479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82.5%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3403600"/>
            <a:ext cx="3276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 Accuracy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4216400"/>
            <a:ext cx="3784600" cy="1625600"/>
          </a:xfrm>
          <a:custGeom>
            <a:avLst/>
            <a:gdLst/>
            <a:ahLst/>
            <a:cxnLst/>
            <a:rect l="l" t="t" r="r" b="b"/>
            <a:pathLst>
              <a:path w="3784600" h="1625600">
                <a:moveTo>
                  <a:pt x="101600" y="0"/>
                </a:moveTo>
                <a:lnTo>
                  <a:pt x="3683000" y="0"/>
                </a:lnTo>
                <a:cubicBezTo>
                  <a:pt x="3739075" y="0"/>
                  <a:pt x="3784600" y="45525"/>
                  <a:pt x="3784600" y="101600"/>
                </a:cubicBezTo>
                <a:lnTo>
                  <a:pt x="3784600" y="1524000"/>
                </a:lnTo>
                <a:cubicBezTo>
                  <a:pt x="3784600" y="1580075"/>
                  <a:pt x="3739075" y="1625600"/>
                  <a:pt x="36830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06400" y="4521200"/>
            <a:ext cx="3479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0.87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08000" y="5232400"/>
            <a:ext cx="3276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F1-Score (Repeat Buyers)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346178" y="2387600"/>
            <a:ext cx="7594600" cy="3454400"/>
          </a:xfrm>
          <a:custGeom>
            <a:avLst/>
            <a:gdLst/>
            <a:ahLst/>
            <a:cxnLst/>
            <a:rect l="l" t="t" r="r" b="b"/>
            <a:pathLst>
              <a:path w="7594600" h="3454400">
                <a:moveTo>
                  <a:pt x="101594" y="0"/>
                </a:moveTo>
                <a:lnTo>
                  <a:pt x="7493006" y="0"/>
                </a:lnTo>
                <a:cubicBezTo>
                  <a:pt x="7549115" y="0"/>
                  <a:pt x="7594600" y="45485"/>
                  <a:pt x="7594600" y="101594"/>
                </a:cubicBezTo>
                <a:lnTo>
                  <a:pt x="7594600" y="3352806"/>
                </a:lnTo>
                <a:cubicBezTo>
                  <a:pt x="7594600" y="3408915"/>
                  <a:pt x="7549115" y="3454400"/>
                  <a:pt x="7493006" y="3454400"/>
                </a:cubicBezTo>
                <a:lnTo>
                  <a:pt x="101594" y="3454400"/>
                </a:lnTo>
                <a:cubicBezTo>
                  <a:pt x="45485" y="3454400"/>
                  <a:pt x="0" y="3408915"/>
                  <a:pt x="0" y="33528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4650978" y="2692400"/>
            <a:ext cx="7099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Classification Report</a:t>
            </a:r>
            <a:endParaRPr lang="en-US" sz="1600" dirty="0"/>
          </a:p>
        </p:txBody>
      </p:sp>
      <p:graphicFrame>
        <p:nvGraphicFramePr>
          <p:cNvPr id="18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650978" y="3149600"/>
          <a:ext cx="6985000" cy="1841500"/>
        </p:xfrm>
        <a:graphic>
          <a:graphicData uri="http://schemas.openxmlformats.org/drawingml/2006/table">
            <a:tbl>
              <a:tblPr/>
              <a:tblGrid>
                <a:gridCol w="2481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6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49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0375"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5C7CB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Class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5C7CB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Precision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5C7CB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Recall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5C7CB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F1-Score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Non-Repeat (0)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0.67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0.76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0.71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Repeat (1)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0.90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0.85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0.87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5C7CB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Accuracy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5C7CB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0.825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9906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Comparison with Random Forest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701800"/>
            <a:ext cx="1179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8FA7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Validating Results with an Ensemble Method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362200"/>
            <a:ext cx="5689600" cy="3048000"/>
          </a:xfrm>
          <a:custGeom>
            <a:avLst/>
            <a:gdLst/>
            <a:ahLst/>
            <a:cxnLst/>
            <a:rect l="l" t="t" r="r" b="b"/>
            <a:pathLst>
              <a:path w="5689600" h="3048000">
                <a:moveTo>
                  <a:pt x="101590" y="0"/>
                </a:moveTo>
                <a:lnTo>
                  <a:pt x="5588010" y="0"/>
                </a:lnTo>
                <a:cubicBezTo>
                  <a:pt x="5644117" y="0"/>
                  <a:pt x="5689600" y="45483"/>
                  <a:pt x="5689600" y="101590"/>
                </a:cubicBezTo>
                <a:lnTo>
                  <a:pt x="5689600" y="2946410"/>
                </a:lnTo>
                <a:cubicBezTo>
                  <a:pt x="5689600" y="3002517"/>
                  <a:pt x="5644117" y="3048000"/>
                  <a:pt x="5588010" y="3048000"/>
                </a:cubicBezTo>
                <a:lnTo>
                  <a:pt x="101590" y="3048000"/>
                </a:lnTo>
                <a:cubicBezTo>
                  <a:pt x="45483" y="3048000"/>
                  <a:pt x="0" y="3002517"/>
                  <a:pt x="0" y="2946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82600" y="2667000"/>
            <a:ext cx="5232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MLP (This Project)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68300" y="3479800"/>
            <a:ext cx="5461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60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82.5%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08000" y="4241800"/>
            <a:ext cx="518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Accuracy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1650" y="4749800"/>
            <a:ext cx="5194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F1-Score: </a:t>
            </a:r>
            <a:r>
              <a:rPr lang="en-US" sz="1800" b="1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0.71 - 0.87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48400" y="2362200"/>
            <a:ext cx="5689600" cy="3048000"/>
          </a:xfrm>
          <a:custGeom>
            <a:avLst/>
            <a:gdLst/>
            <a:ahLst/>
            <a:cxnLst/>
            <a:rect l="l" t="t" r="r" b="b"/>
            <a:pathLst>
              <a:path w="5689600" h="3048000">
                <a:moveTo>
                  <a:pt x="101590" y="0"/>
                </a:moveTo>
                <a:lnTo>
                  <a:pt x="5588010" y="0"/>
                </a:lnTo>
                <a:cubicBezTo>
                  <a:pt x="5644117" y="0"/>
                  <a:pt x="5689600" y="45483"/>
                  <a:pt x="5689600" y="101590"/>
                </a:cubicBezTo>
                <a:lnTo>
                  <a:pt x="5689600" y="2946410"/>
                </a:lnTo>
                <a:cubicBezTo>
                  <a:pt x="5689600" y="3002517"/>
                  <a:pt x="5644117" y="3048000"/>
                  <a:pt x="5588010" y="3048000"/>
                </a:cubicBezTo>
                <a:lnTo>
                  <a:pt x="101590" y="3048000"/>
                </a:lnTo>
                <a:cubicBezTo>
                  <a:pt x="45483" y="3048000"/>
                  <a:pt x="0" y="3002517"/>
                  <a:pt x="0" y="2946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477000" y="2667000"/>
            <a:ext cx="5232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Random Forest Classifier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362700" y="3479800"/>
            <a:ext cx="5461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6000" b="1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82.9%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502400" y="4241800"/>
            <a:ext cx="518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Accuracy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496050" y="4749800"/>
            <a:ext cx="5194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F1-Score: </a:t>
            </a:r>
            <a:r>
              <a:rPr lang="en-US" sz="1800" b="1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0.71 - 0.88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209550" y="5613400"/>
            <a:ext cx="1177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Both models performed exceptionally well, confirming the </a:t>
            </a:r>
            <a:r>
              <a:rPr lang="en-US" sz="1400" b="1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 quality and predictive power</a:t>
            </a: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of the engineered RFM features.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 0" descr="https://kimi-img.moonshot.cn/pub/slides/slides_tmpl/image/25-08-27-19:59:33-d2nf6998bjvh7rlj00s0.jpg">
            <a:extLst>
              <a:ext uri="{FF2B5EF4-FFF2-40B4-BE49-F238E27FC236}">
                <a16:creationId xmlns:a16="http://schemas.microsoft.com/office/drawing/2014/main" id="{EF979764-4DC4-26D0-F4E4-DC023EAFC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523875" y="3590925"/>
            <a:ext cx="5337175" cy="6337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blurRad="203200" dist="63500" dir="2700000" algn="bl" rotWithShape="0">
              <a:srgbClr val="6389D3">
                <a:alpha val="58039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23875" y="3590925"/>
            <a:ext cx="5337175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28650" y="3679825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628650" y="367982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48335" y="3717925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04215" y="4602480"/>
            <a:ext cx="1031875" cy="8235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23875" y="4544695"/>
            <a:ext cx="5419725" cy="6337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blurRad="203200" dist="63500" dir="2700000" algn="bl" rotWithShape="0">
              <a:srgbClr val="6389D3">
                <a:alpha val="58039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23875" y="4544695"/>
            <a:ext cx="5419725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8650" y="4633595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628650" y="463359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27380" y="4664710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04215" y="5563870"/>
            <a:ext cx="1031875" cy="8235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23875" y="5506085"/>
            <a:ext cx="5419725" cy="6337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blurRad="203200" dist="63500" dir="2700000" algn="bl" rotWithShape="0">
              <a:srgbClr val="6389D3">
                <a:alpha val="58039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523875" y="5506085"/>
            <a:ext cx="5419725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28650" y="5594985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628650" y="559498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27380" y="5626100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350000" y="3590925"/>
            <a:ext cx="5262880" cy="6337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blurRad="203200" dist="63500" dir="2700000" algn="bl" rotWithShape="0">
              <a:srgbClr val="6389D3">
                <a:alpha val="58039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6350000" y="3590925"/>
            <a:ext cx="5262880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454775" y="3679825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6454775" y="367982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474460" y="3717925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530340" y="4602480"/>
            <a:ext cx="1031875" cy="8235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350000" y="4544695"/>
            <a:ext cx="5262880" cy="6337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blurRad="203200" dist="63500" dir="2700000" algn="bl" rotWithShape="0">
              <a:srgbClr val="6389D3">
                <a:alpha val="58039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6350000" y="4544695"/>
            <a:ext cx="5262880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454775" y="4633595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6454775" y="463359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453505" y="4664710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530340" y="5563870"/>
            <a:ext cx="1031875" cy="8235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50000" y="5506085"/>
            <a:ext cx="5262880" cy="6337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blurRad="203200" dist="63500" dir="2700000" algn="bl" rotWithShape="0">
              <a:srgbClr val="6389D3">
                <a:alpha val="58039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350000" y="5506085"/>
            <a:ext cx="5262880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454775" y="5594985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6454775" y="559498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453505" y="5626100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pic>
        <p:nvPicPr>
          <p:cNvPr id="36" name="Image 0" descr="https://kimi-img.moonshot.cn/pub/slides/slides_tmpl/image/25-08-27-19:57:29-d2nf5a98bjvh7rlivrr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15" y="2209165"/>
            <a:ext cx="2783205" cy="675640"/>
          </a:xfrm>
          <a:prstGeom prst="rect">
            <a:avLst/>
          </a:prstGeom>
        </p:spPr>
      </p:pic>
      <p:pic>
        <p:nvPicPr>
          <p:cNvPr id="37" name="Image 1" descr="https://kimi-img.moonshot.cn/pub/slides/slides_tmpl/image/25-08-27-19:57:29-d2nf5a98bjvh7rlivr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4560" y="2884805"/>
            <a:ext cx="303530" cy="142875"/>
          </a:xfrm>
          <a:prstGeom prst="rect">
            <a:avLst/>
          </a:prstGeom>
        </p:spPr>
      </p:pic>
      <p:pic>
        <p:nvPicPr>
          <p:cNvPr id="38" name="Image 2" descr="https://kimi-img.moonshot.cn/pub/slides/slides_tmpl/image/25-08-27-19:57:29-d2nf5a98bjvh7rlivrsg.png"/>
          <p:cNvPicPr>
            <a:picLocks noChangeAspect="1"/>
          </p:cNvPicPr>
          <p:nvPr/>
        </p:nvPicPr>
        <p:blipFill>
          <a:blip r:embed="rId6">
            <a:alphaModFix amt="37000"/>
          </a:blip>
          <a:srcRect t="65733" r="67587" b="5067"/>
          <a:stretch/>
        </p:blipFill>
        <p:spPr>
          <a:xfrm>
            <a:off x="11571984" y="23052"/>
            <a:ext cx="589280" cy="556895"/>
          </a:xfrm>
          <a:prstGeom prst="rect">
            <a:avLst/>
          </a:prstGeom>
        </p:spPr>
      </p:pic>
      <p:pic>
        <p:nvPicPr>
          <p:cNvPr id="39" name="Image 3" descr="https://kimi-img.moonshot.cn/pub/slides/slides_tmpl/image/25-08-27-19:57:29-d2nf5a98bjvh7rlivrtg.png"/>
          <p:cNvPicPr>
            <a:picLocks noChangeAspect="1"/>
          </p:cNvPicPr>
          <p:nvPr/>
        </p:nvPicPr>
        <p:blipFill>
          <a:blip r:embed="rId7"/>
          <a:srcRect b="6991"/>
          <a:stretch/>
        </p:blipFill>
        <p:spPr>
          <a:xfrm>
            <a:off x="7490460" y="392430"/>
            <a:ext cx="4070350" cy="2492375"/>
          </a:xfrm>
          <a:prstGeom prst="rect">
            <a:avLst/>
          </a:prstGeom>
        </p:spPr>
      </p:pic>
      <p:sp>
        <p:nvSpPr>
          <p:cNvPr id="40" name="Text 34"/>
          <p:cNvSpPr/>
          <p:nvPr/>
        </p:nvSpPr>
        <p:spPr>
          <a:xfrm>
            <a:off x="1097915" y="3730625"/>
            <a:ext cx="4092575" cy="5245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41" name="Text 35"/>
          <p:cNvSpPr/>
          <p:nvPr/>
        </p:nvSpPr>
        <p:spPr>
          <a:xfrm>
            <a:off x="1097915" y="4684395"/>
            <a:ext cx="4092575" cy="4800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Dataset Description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Text 36"/>
          <p:cNvSpPr/>
          <p:nvPr/>
        </p:nvSpPr>
        <p:spPr>
          <a:xfrm>
            <a:off x="1097915" y="5631815"/>
            <a:ext cx="5203190" cy="4591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Preprocessing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3" name="Text 37"/>
          <p:cNvSpPr/>
          <p:nvPr/>
        </p:nvSpPr>
        <p:spPr>
          <a:xfrm>
            <a:off x="6924040" y="3730625"/>
            <a:ext cx="4092575" cy="5245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Architecture</a:t>
            </a:r>
          </a:p>
        </p:txBody>
      </p:sp>
      <p:sp>
        <p:nvSpPr>
          <p:cNvPr id="44" name="Text 38"/>
          <p:cNvSpPr/>
          <p:nvPr/>
        </p:nvSpPr>
        <p:spPr>
          <a:xfrm>
            <a:off x="6924040" y="4684395"/>
            <a:ext cx="4092575" cy="4800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Results &amp; Evaluation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5" name="Text 39"/>
          <p:cNvSpPr/>
          <p:nvPr/>
        </p:nvSpPr>
        <p:spPr>
          <a:xfrm>
            <a:off x="6924040" y="5631815"/>
            <a:ext cx="5203190" cy="4591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Conclusion &amp; Insights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3-d2r90upe3tpg8rchuqb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2095" y="0"/>
            <a:ext cx="12461240" cy="69564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660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7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Surpassing Literature Benchmarks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03200" y="1219200"/>
            <a:ext cx="11785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Our models significantly outperform prior results on the same dataset, validating our feature engineering and preprocessing approach.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300946" y="2235200"/>
            <a:ext cx="3677579" cy="660400"/>
          </a:xfrm>
          <a:custGeom>
            <a:avLst/>
            <a:gdLst/>
            <a:ahLst/>
            <a:cxnLst/>
            <a:rect l="l" t="t" r="r" b="b"/>
            <a:pathLst>
              <a:path w="3677579" h="660400">
                <a:moveTo>
                  <a:pt x="42640" y="0"/>
                </a:moveTo>
                <a:lnTo>
                  <a:pt x="3634939" y="0"/>
                </a:lnTo>
                <a:cubicBezTo>
                  <a:pt x="3658489" y="0"/>
                  <a:pt x="3677579" y="45489"/>
                  <a:pt x="3677579" y="101603"/>
                </a:cubicBezTo>
                <a:lnTo>
                  <a:pt x="3677579" y="558797"/>
                </a:lnTo>
                <a:cubicBezTo>
                  <a:pt x="3677579" y="614911"/>
                  <a:pt x="3658489" y="660400"/>
                  <a:pt x="3634939" y="660400"/>
                </a:cubicBezTo>
                <a:lnTo>
                  <a:pt x="42640" y="660400"/>
                </a:lnTo>
                <a:cubicBezTo>
                  <a:pt x="19106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19106" y="0"/>
                  <a:pt x="42640" y="0"/>
                </a:cubicBezTo>
                <a:close/>
              </a:path>
            </a:pathLst>
          </a:custGeom>
          <a:solidFill>
            <a:srgbClr val="E5E7EB">
              <a:alpha val="8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300946" y="2387600"/>
            <a:ext cx="3575979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Prior Best (Decision Tree) - </a:t>
            </a: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74.2%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956300" y="29972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126057" y="374005"/>
                </a:moveTo>
                <a:cubicBezTo>
                  <a:pt x="135359" y="383307"/>
                  <a:pt x="150465" y="383307"/>
                  <a:pt x="159767" y="374005"/>
                </a:cubicBezTo>
                <a:lnTo>
                  <a:pt x="278829" y="254943"/>
                </a:lnTo>
                <a:cubicBezTo>
                  <a:pt x="288131" y="245641"/>
                  <a:pt x="288131" y="230535"/>
                  <a:pt x="278829" y="221233"/>
                </a:cubicBezTo>
                <a:cubicBezTo>
                  <a:pt x="269528" y="211931"/>
                  <a:pt x="254422" y="211931"/>
                  <a:pt x="245120" y="221233"/>
                </a:cubicBezTo>
                <a:lnTo>
                  <a:pt x="166688" y="299665"/>
                </a:lnTo>
                <a:lnTo>
                  <a:pt x="166688" y="23812"/>
                </a:lnTo>
                <a:cubicBezTo>
                  <a:pt x="166688" y="10641"/>
                  <a:pt x="156046" y="0"/>
                  <a:pt x="142875" y="0"/>
                </a:cubicBezTo>
                <a:cubicBezTo>
                  <a:pt x="129704" y="0"/>
                  <a:pt x="119063" y="10641"/>
                  <a:pt x="119063" y="23812"/>
                </a:cubicBezTo>
                <a:lnTo>
                  <a:pt x="119063" y="299665"/>
                </a:lnTo>
                <a:lnTo>
                  <a:pt x="40630" y="221233"/>
                </a:lnTo>
                <a:cubicBezTo>
                  <a:pt x="31328" y="211931"/>
                  <a:pt x="16222" y="211931"/>
                  <a:pt x="6921" y="221233"/>
                </a:cubicBezTo>
                <a:cubicBezTo>
                  <a:pt x="-2381" y="230535"/>
                  <a:pt x="-2381" y="245641"/>
                  <a:pt x="6921" y="254943"/>
                </a:cubicBezTo>
                <a:lnTo>
                  <a:pt x="125983" y="374005"/>
                </a:lnTo>
                <a:close/>
              </a:path>
            </a:pathLst>
          </a:custGeom>
          <a:solidFill>
            <a:srgbClr val="42A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2201267" y="3479800"/>
            <a:ext cx="7785100" cy="762000"/>
          </a:xfrm>
          <a:custGeom>
            <a:avLst/>
            <a:gdLst/>
            <a:ahLst/>
            <a:cxnLst/>
            <a:rect l="l" t="t" r="r" b="b"/>
            <a:pathLst>
              <a:path w="7785100" h="762000">
                <a:moveTo>
                  <a:pt x="101597" y="0"/>
                </a:moveTo>
                <a:lnTo>
                  <a:pt x="7683503" y="0"/>
                </a:lnTo>
                <a:cubicBezTo>
                  <a:pt x="7739613" y="0"/>
                  <a:pt x="7785100" y="45487"/>
                  <a:pt x="7785100" y="101597"/>
                </a:cubicBezTo>
                <a:lnTo>
                  <a:pt x="7785100" y="660403"/>
                </a:lnTo>
                <a:cubicBezTo>
                  <a:pt x="7785100" y="716513"/>
                  <a:pt x="7739613" y="762000"/>
                  <a:pt x="76835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2A5F5">
              <a:alpha val="80000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2353667" y="3683000"/>
            <a:ext cx="7480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Our MLP - </a:t>
            </a: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82.5%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956300" y="43434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126057" y="374005"/>
                </a:moveTo>
                <a:cubicBezTo>
                  <a:pt x="135359" y="383307"/>
                  <a:pt x="150465" y="383307"/>
                  <a:pt x="159767" y="374005"/>
                </a:cubicBezTo>
                <a:lnTo>
                  <a:pt x="278829" y="254943"/>
                </a:lnTo>
                <a:cubicBezTo>
                  <a:pt x="288131" y="245641"/>
                  <a:pt x="288131" y="230535"/>
                  <a:pt x="278829" y="221233"/>
                </a:cubicBezTo>
                <a:cubicBezTo>
                  <a:pt x="269528" y="211931"/>
                  <a:pt x="254422" y="211931"/>
                  <a:pt x="245120" y="221233"/>
                </a:cubicBezTo>
                <a:lnTo>
                  <a:pt x="166688" y="299665"/>
                </a:lnTo>
                <a:lnTo>
                  <a:pt x="166688" y="23812"/>
                </a:lnTo>
                <a:cubicBezTo>
                  <a:pt x="166688" y="10641"/>
                  <a:pt x="156046" y="0"/>
                  <a:pt x="142875" y="0"/>
                </a:cubicBezTo>
                <a:cubicBezTo>
                  <a:pt x="129704" y="0"/>
                  <a:pt x="119063" y="10641"/>
                  <a:pt x="119063" y="23812"/>
                </a:cubicBezTo>
                <a:lnTo>
                  <a:pt x="119063" y="299665"/>
                </a:lnTo>
                <a:lnTo>
                  <a:pt x="40630" y="221233"/>
                </a:lnTo>
                <a:cubicBezTo>
                  <a:pt x="31328" y="211931"/>
                  <a:pt x="16222" y="211931"/>
                  <a:pt x="6921" y="221233"/>
                </a:cubicBezTo>
                <a:cubicBezTo>
                  <a:pt x="-2381" y="230535"/>
                  <a:pt x="-2381" y="245641"/>
                  <a:pt x="6921" y="254943"/>
                </a:cubicBezTo>
                <a:lnTo>
                  <a:pt x="125983" y="374005"/>
                </a:lnTo>
                <a:close/>
              </a:path>
            </a:pathLst>
          </a:custGeom>
          <a:solidFill>
            <a:srgbClr val="007B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3175000" y="4826000"/>
            <a:ext cx="5842000" cy="914400"/>
          </a:xfrm>
          <a:custGeom>
            <a:avLst/>
            <a:gdLst/>
            <a:ahLst/>
            <a:cxnLst/>
            <a:rect l="l" t="t" r="r" b="b"/>
            <a:pathLst>
              <a:path w="5842000" h="914400">
                <a:moveTo>
                  <a:pt x="101599" y="0"/>
                </a:moveTo>
                <a:lnTo>
                  <a:pt x="5740401" y="0"/>
                </a:lnTo>
                <a:cubicBezTo>
                  <a:pt x="5796513" y="0"/>
                  <a:pt x="5842000" y="45487"/>
                  <a:pt x="5842000" y="101599"/>
                </a:cubicBezTo>
                <a:lnTo>
                  <a:pt x="5842000" y="812801"/>
                </a:lnTo>
                <a:cubicBezTo>
                  <a:pt x="5842000" y="868913"/>
                  <a:pt x="5796513" y="914400"/>
                  <a:pt x="5740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007BFF"/>
          </a:solidFill>
          <a:ln/>
          <a:effectLst>
            <a:outerShdw blurRad="317500" dist="254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3371850" y="5080000"/>
            <a:ext cx="5448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Our Random Forest - </a:t>
            </a:r>
            <a:r>
              <a:rPr lang="en-US" sz="2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82.8%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42050" y="2235200"/>
            <a:ext cx="3677579" cy="660400"/>
          </a:xfrm>
          <a:custGeom>
            <a:avLst/>
            <a:gdLst/>
            <a:ahLst/>
            <a:cxnLst/>
            <a:rect l="l" t="t" r="r" b="b"/>
            <a:pathLst>
              <a:path w="3677579" h="660400">
                <a:moveTo>
                  <a:pt x="42640" y="0"/>
                </a:moveTo>
                <a:lnTo>
                  <a:pt x="3634939" y="0"/>
                </a:lnTo>
                <a:cubicBezTo>
                  <a:pt x="3658489" y="0"/>
                  <a:pt x="3677579" y="45489"/>
                  <a:pt x="3677579" y="101603"/>
                </a:cubicBezTo>
                <a:lnTo>
                  <a:pt x="3677579" y="558797"/>
                </a:lnTo>
                <a:cubicBezTo>
                  <a:pt x="3677579" y="614911"/>
                  <a:pt x="3658489" y="660400"/>
                  <a:pt x="3634939" y="660400"/>
                </a:cubicBezTo>
                <a:lnTo>
                  <a:pt x="42640" y="660400"/>
                </a:lnTo>
                <a:cubicBezTo>
                  <a:pt x="19106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19106" y="0"/>
                  <a:pt x="42640" y="0"/>
                </a:cubicBezTo>
                <a:close/>
              </a:path>
            </a:pathLst>
          </a:custGeom>
          <a:solidFill>
            <a:srgbClr val="E5E7EB">
              <a:alpha val="8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242050" y="2235200"/>
            <a:ext cx="3677579" cy="660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Second Best (</a:t>
            </a:r>
            <a:r>
              <a:rPr lang="en-US" sz="1600" b="1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XGBoost</a:t>
            </a: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- </a:t>
            </a:r>
            <a:r>
              <a:rPr lang="en-US" sz="1600" b="1" dirty="0">
                <a:solidFill>
                  <a:srgbClr val="000000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73.9%</a:t>
            </a:r>
            <a:endParaRPr lang="en-US" sz="1600" b="1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71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06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Conclusion &amp; Insights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45940" y="596900"/>
            <a:ext cx="5867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Key Takeaways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431540" y="1701800"/>
            <a:ext cx="5740400" cy="1320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project successfully demonstrated the application of an MLP for customer behavior prediction. The high performance validates the entire data science pipeline, from engineering to modeling.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431540" y="3327400"/>
            <a:ext cx="5638800" cy="1117600"/>
          </a:xfrm>
          <a:custGeom>
            <a:avLst/>
            <a:gdLst/>
            <a:ahLst/>
            <a:cxnLst/>
            <a:rect l="l" t="t" r="r" b="b"/>
            <a:pathLst>
              <a:path w="5638800" h="1117600">
                <a:moveTo>
                  <a:pt x="101601" y="0"/>
                </a:moveTo>
                <a:lnTo>
                  <a:pt x="5537199" y="0"/>
                </a:lnTo>
                <a:cubicBezTo>
                  <a:pt x="5593312" y="0"/>
                  <a:pt x="5638800" y="45488"/>
                  <a:pt x="5638800" y="101601"/>
                </a:cubicBezTo>
                <a:lnTo>
                  <a:pt x="5638800" y="1015999"/>
                </a:lnTo>
                <a:cubicBezTo>
                  <a:pt x="5638800" y="1072112"/>
                  <a:pt x="5593312" y="1117600"/>
                  <a:pt x="55371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3622040" y="3530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5C7CB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168140" y="3479800"/>
            <a:ext cx="4851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MLP Success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168140" y="3784600"/>
            <a:ext cx="4838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MLP effectively learned to distinguish repeat buyers with high accuracy (82.5%).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431540" y="4648200"/>
            <a:ext cx="5638800" cy="1117600"/>
          </a:xfrm>
          <a:custGeom>
            <a:avLst/>
            <a:gdLst/>
            <a:ahLst/>
            <a:cxnLst/>
            <a:rect l="l" t="t" r="r" b="b"/>
            <a:pathLst>
              <a:path w="5638800" h="1117600">
                <a:moveTo>
                  <a:pt x="101601" y="0"/>
                </a:moveTo>
                <a:lnTo>
                  <a:pt x="5537199" y="0"/>
                </a:lnTo>
                <a:cubicBezTo>
                  <a:pt x="5593312" y="0"/>
                  <a:pt x="5638800" y="45488"/>
                  <a:pt x="5638800" y="101601"/>
                </a:cubicBezTo>
                <a:lnTo>
                  <a:pt x="5638800" y="1015999"/>
                </a:lnTo>
                <a:cubicBezTo>
                  <a:pt x="5638800" y="1072112"/>
                  <a:pt x="5593312" y="1117600"/>
                  <a:pt x="55371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3602990" y="48514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84249" y="-11251"/>
                </a:moveTo>
                <a:cubicBezTo>
                  <a:pt x="181808" y="-16014"/>
                  <a:pt x="176867" y="-19050"/>
                  <a:pt x="171510" y="-19050"/>
                </a:cubicBezTo>
                <a:cubicBezTo>
                  <a:pt x="166152" y="-19050"/>
                  <a:pt x="161211" y="-16014"/>
                  <a:pt x="158770" y="-11251"/>
                </a:cubicBezTo>
                <a:lnTo>
                  <a:pt x="114955" y="74593"/>
                </a:lnTo>
                <a:lnTo>
                  <a:pt x="19764" y="89714"/>
                </a:lnTo>
                <a:cubicBezTo>
                  <a:pt x="14466" y="90547"/>
                  <a:pt x="10061" y="94298"/>
                  <a:pt x="8394" y="99417"/>
                </a:cubicBezTo>
                <a:cubicBezTo>
                  <a:pt x="6727" y="104537"/>
                  <a:pt x="8096" y="110133"/>
                  <a:pt x="11847" y="113943"/>
                </a:cubicBezTo>
                <a:lnTo>
                  <a:pt x="79950" y="182106"/>
                </a:lnTo>
                <a:lnTo>
                  <a:pt x="64949" y="277297"/>
                </a:lnTo>
                <a:cubicBezTo>
                  <a:pt x="64115" y="282595"/>
                  <a:pt x="66318" y="287953"/>
                  <a:pt x="70664" y="291108"/>
                </a:cubicBezTo>
                <a:cubicBezTo>
                  <a:pt x="75009" y="294263"/>
                  <a:pt x="80724" y="294739"/>
                  <a:pt x="85546" y="292298"/>
                </a:cubicBezTo>
                <a:lnTo>
                  <a:pt x="171510" y="248603"/>
                </a:lnTo>
                <a:lnTo>
                  <a:pt x="257413" y="292298"/>
                </a:lnTo>
                <a:cubicBezTo>
                  <a:pt x="262176" y="294739"/>
                  <a:pt x="267950" y="294263"/>
                  <a:pt x="272296" y="291108"/>
                </a:cubicBezTo>
                <a:cubicBezTo>
                  <a:pt x="276642" y="287953"/>
                  <a:pt x="278844" y="282654"/>
                  <a:pt x="278011" y="277297"/>
                </a:cubicBezTo>
                <a:lnTo>
                  <a:pt x="262950" y="182106"/>
                </a:lnTo>
                <a:lnTo>
                  <a:pt x="331053" y="113943"/>
                </a:lnTo>
                <a:cubicBezTo>
                  <a:pt x="334863" y="110133"/>
                  <a:pt x="336173" y="104537"/>
                  <a:pt x="334506" y="99417"/>
                </a:cubicBezTo>
                <a:cubicBezTo>
                  <a:pt x="332839" y="94298"/>
                  <a:pt x="328493" y="90547"/>
                  <a:pt x="323136" y="89714"/>
                </a:cubicBezTo>
                <a:lnTo>
                  <a:pt x="228005" y="74593"/>
                </a:lnTo>
                <a:lnTo>
                  <a:pt x="184249" y="-11251"/>
                </a:ln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4168140" y="4800600"/>
            <a:ext cx="4851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RFM Power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168140" y="5105400"/>
            <a:ext cx="4838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RFM features were highly predictive, forming a strong foundation for the model.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03303" y="1651000"/>
            <a:ext cx="4013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Future Directions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809206" y="2362200"/>
            <a:ext cx="4686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8FA7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 Classification to Time-Series Prediction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838200" y="3124200"/>
            <a:ext cx="4673600" cy="1371600"/>
          </a:xfrm>
          <a:custGeom>
            <a:avLst/>
            <a:gdLst/>
            <a:ahLst/>
            <a:cxnLst/>
            <a:rect l="l" t="t" r="r" b="b"/>
            <a:pathLst>
              <a:path w="4673600" h="1371600">
                <a:moveTo>
                  <a:pt x="101594" y="0"/>
                </a:moveTo>
                <a:lnTo>
                  <a:pt x="4572006" y="0"/>
                </a:lnTo>
                <a:cubicBezTo>
                  <a:pt x="4628115" y="0"/>
                  <a:pt x="4673600" y="45485"/>
                  <a:pt x="4673600" y="101594"/>
                </a:cubicBezTo>
                <a:lnTo>
                  <a:pt x="4673600" y="1270006"/>
                </a:lnTo>
                <a:cubicBezTo>
                  <a:pt x="4673600" y="1326115"/>
                  <a:pt x="4628115" y="1371600"/>
                  <a:pt x="45720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84250" y="3327400"/>
            <a:ext cx="4381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Current Model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96950" y="3784600"/>
            <a:ext cx="4356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Predicts if a customer </a:t>
            </a:r>
            <a:r>
              <a:rPr lang="en-US" sz="14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</a:t>
            </a: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 repeat buyer based on historical data.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791200" y="3505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598408" y="331708"/>
                </a:moveTo>
                <a:cubicBezTo>
                  <a:pt x="613291" y="316825"/>
                  <a:pt x="613291" y="292656"/>
                  <a:pt x="598408" y="277773"/>
                </a:cubicBezTo>
                <a:lnTo>
                  <a:pt x="407908" y="87273"/>
                </a:lnTo>
                <a:cubicBezTo>
                  <a:pt x="393025" y="72390"/>
                  <a:pt x="368856" y="72390"/>
                  <a:pt x="353973" y="87273"/>
                </a:cubicBezTo>
                <a:cubicBezTo>
                  <a:pt x="339090" y="102156"/>
                  <a:pt x="339090" y="126325"/>
                  <a:pt x="353973" y="141208"/>
                </a:cubicBezTo>
                <a:lnTo>
                  <a:pt x="479465" y="266700"/>
                </a:lnTo>
                <a:lnTo>
                  <a:pt x="38100" y="266700"/>
                </a:lnTo>
                <a:cubicBezTo>
                  <a:pt x="17026" y="266700"/>
                  <a:pt x="0" y="283726"/>
                  <a:pt x="0" y="304800"/>
                </a:cubicBezTo>
                <a:cubicBezTo>
                  <a:pt x="0" y="325874"/>
                  <a:pt x="17026" y="342900"/>
                  <a:pt x="38100" y="342900"/>
                </a:cubicBezTo>
                <a:lnTo>
                  <a:pt x="479465" y="342900"/>
                </a:lnTo>
                <a:lnTo>
                  <a:pt x="353973" y="468392"/>
                </a:lnTo>
                <a:cubicBezTo>
                  <a:pt x="339090" y="483275"/>
                  <a:pt x="339090" y="507444"/>
                  <a:pt x="353973" y="522327"/>
                </a:cubicBezTo>
                <a:cubicBezTo>
                  <a:pt x="368856" y="537210"/>
                  <a:pt x="393025" y="537210"/>
                  <a:pt x="407908" y="522327"/>
                </a:cubicBezTo>
                <a:lnTo>
                  <a:pt x="598408" y="331827"/>
                </a:ln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680200" y="3124200"/>
            <a:ext cx="4673600" cy="1371600"/>
          </a:xfrm>
          <a:custGeom>
            <a:avLst/>
            <a:gdLst/>
            <a:ahLst/>
            <a:cxnLst/>
            <a:rect l="l" t="t" r="r" b="b"/>
            <a:pathLst>
              <a:path w="4673600" h="1371600">
                <a:moveTo>
                  <a:pt x="101594" y="0"/>
                </a:moveTo>
                <a:lnTo>
                  <a:pt x="4572006" y="0"/>
                </a:lnTo>
                <a:cubicBezTo>
                  <a:pt x="4628115" y="0"/>
                  <a:pt x="4673600" y="45485"/>
                  <a:pt x="4673600" y="101594"/>
                </a:cubicBezTo>
                <a:lnTo>
                  <a:pt x="4673600" y="1270006"/>
                </a:lnTo>
                <a:cubicBezTo>
                  <a:pt x="4673600" y="1326115"/>
                  <a:pt x="4628115" y="1371600"/>
                  <a:pt x="45720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826250" y="3327400"/>
            <a:ext cx="4381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Work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838950" y="3784600"/>
            <a:ext cx="4356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 </a:t>
            </a:r>
            <a:r>
              <a:rPr lang="en-US" sz="14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when</a:t>
            </a: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 customer will make their next purchase.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431131" y="4902200"/>
            <a:ext cx="9334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would introduce a </a:t>
            </a:r>
            <a:r>
              <a:rPr lang="en-US" sz="1600" b="1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time-series element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creating a more challenging and dynamic prediction task.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https://kimi-img.moonshot.cn/pub/slides/slides_tmpl/image/25-08-27-19:59:52-d2nf6e18bjvh7rlj01l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" y="2540"/>
            <a:ext cx="12192000" cy="6855460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827405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962949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098492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1234036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1369580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1505123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1640667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1776211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1911754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2047298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2182841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2318385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92650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828193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57106" y="2098040"/>
            <a:ext cx="0" cy="1844892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692650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 rot="13080000">
            <a:off x="10614025" y="-642620"/>
            <a:ext cx="2079625" cy="207962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5000">
                <a:srgbClr val="B3CBF9">
                  <a:alpha val="46000"/>
                </a:srgbClr>
              </a:gs>
              <a:gs pos="66000">
                <a:srgbClr val="94B9FF">
                  <a:alpha val="77000"/>
                </a:srgbClr>
              </a:gs>
              <a:gs pos="100000">
                <a:srgbClr val="94B9FF">
                  <a:alpha val="94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 rot="13080000">
            <a:off x="10614025" y="-642620"/>
            <a:ext cx="2079625" cy="20796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939925" y="2018030"/>
            <a:ext cx="9644380" cy="19138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endParaRPr lang="en-US" sz="1600" dirty="0"/>
          </a:p>
          <a:p>
            <a:pPr algn="r">
              <a:lnSpc>
                <a:spcPct val="100000"/>
              </a:lnSpc>
            </a:pPr>
            <a:r>
              <a:rPr lang="en-US" sz="60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ＴＨＡＮＫＳ 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4814570" y="3940175"/>
            <a:ext cx="6555740" cy="0"/>
          </a:xfrm>
          <a:prstGeom prst="line">
            <a:avLst/>
          </a:prstGeom>
          <a:noFill/>
          <a:ln w="38100">
            <a:solidFill>
              <a:srgbClr val="4874CB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22" name="Image 0" descr="https://kimi-img.moonshot.cn/pub/slides/slides_tmpl/image/25-08-27-19:57:29-d2nf5a98bjvh7rlivrq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760" y="4203065"/>
            <a:ext cx="303530" cy="142875"/>
          </a:xfrm>
          <a:prstGeom prst="rect">
            <a:avLst/>
          </a:prstGeom>
        </p:spPr>
      </p:pic>
      <p:pic>
        <p:nvPicPr>
          <p:cNvPr id="23" name="Image 1" descr="https://kimi-img.moonshot.cn/pub/slides/slides_tmpl/image/25-08-27-19:57:29-d2nf5a98bjvh7rlivrq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90" y="2628265"/>
            <a:ext cx="4368800" cy="3149600"/>
          </a:xfrm>
          <a:prstGeom prst="rect">
            <a:avLst/>
          </a:prstGeom>
        </p:spPr>
      </p:pic>
      <p:pic>
        <p:nvPicPr>
          <p:cNvPr id="24" name="Image 2" descr="https://kimi-img.moonshot.cn/pub/slides/slides_tmpl/image/25-08-27-19:57:29-d2nf5a98bjvh7rlivr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695" y="3435985"/>
            <a:ext cx="4284345" cy="1707515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9122410" y="4598035"/>
            <a:ext cx="2331720" cy="4292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Text 22"/>
          <p:cNvSpPr/>
          <p:nvPr/>
        </p:nvSpPr>
        <p:spPr>
          <a:xfrm>
            <a:off x="9135110" y="4596130"/>
            <a:ext cx="230695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71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758950"/>
            <a:ext cx="11785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57200" y="2470150"/>
            <a:ext cx="11607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8FA7D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Repeat Purchase Prediction with MLP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130550"/>
            <a:ext cx="11684000" cy="12700"/>
          </a:xfrm>
          <a:custGeom>
            <a:avLst/>
            <a:gdLst/>
            <a:ahLst/>
            <a:cxnLst/>
            <a:rect l="l" t="t" r="r" b="b"/>
            <a:pathLst>
              <a:path w="11684000" h="12700">
                <a:moveTo>
                  <a:pt x="0" y="0"/>
                </a:moveTo>
                <a:lnTo>
                  <a:pt x="11684000" y="0"/>
                </a:lnTo>
                <a:lnTo>
                  <a:pt x="116840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8FA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57200" y="3448050"/>
            <a:ext cx="5537200" cy="165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project utilizes a </a:t>
            </a:r>
            <a:r>
              <a:rPr lang="en-US" sz="1600" b="1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Multi-Layer Perceptron (MLP)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to predict repeat buyers from transactional data. The goal is to identify customers likely to make repeat purchases, aiding targeted marketing and maximizing </a:t>
            </a:r>
            <a:r>
              <a:rPr lang="en-US" sz="1600" b="1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Customer Lifetime Value (CLV)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302772" y="34480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5C7CB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6455172" y="36004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1438" y="33338"/>
                </a:moveTo>
                <a:cubicBezTo>
                  <a:pt x="71438" y="14942"/>
                  <a:pt x="86380" y="0"/>
                  <a:pt x="104775" y="0"/>
                </a:cubicBezTo>
                <a:lnTo>
                  <a:pt x="119062" y="0"/>
                </a:lnTo>
                <a:cubicBezTo>
                  <a:pt x="129600" y="0"/>
                  <a:pt x="138113" y="8513"/>
                  <a:pt x="138113" y="19050"/>
                </a:cubicBezTo>
                <a:lnTo>
                  <a:pt x="138113" y="285750"/>
                </a:lnTo>
                <a:cubicBezTo>
                  <a:pt x="138113" y="296287"/>
                  <a:pt x="129600" y="304800"/>
                  <a:pt x="119062" y="304800"/>
                </a:cubicBezTo>
                <a:lnTo>
                  <a:pt x="100013" y="304800"/>
                </a:lnTo>
                <a:cubicBezTo>
                  <a:pt x="82272" y="304800"/>
                  <a:pt x="67330" y="292656"/>
                  <a:pt x="63103" y="276225"/>
                </a:cubicBezTo>
                <a:cubicBezTo>
                  <a:pt x="62686" y="276225"/>
                  <a:pt x="62329" y="276225"/>
                  <a:pt x="61912" y="276225"/>
                </a:cubicBezTo>
                <a:cubicBezTo>
                  <a:pt x="35600" y="276225"/>
                  <a:pt x="14288" y="254913"/>
                  <a:pt x="14288" y="228600"/>
                </a:cubicBezTo>
                <a:cubicBezTo>
                  <a:pt x="14288" y="217884"/>
                  <a:pt x="17859" y="208002"/>
                  <a:pt x="23813" y="200025"/>
                </a:cubicBezTo>
                <a:cubicBezTo>
                  <a:pt x="12263" y="191333"/>
                  <a:pt x="4763" y="177522"/>
                  <a:pt x="4763" y="161925"/>
                </a:cubicBezTo>
                <a:cubicBezTo>
                  <a:pt x="4763" y="143530"/>
                  <a:pt x="15240" y="127516"/>
                  <a:pt x="30480" y="119598"/>
                </a:cubicBezTo>
                <a:cubicBezTo>
                  <a:pt x="26253" y="112455"/>
                  <a:pt x="23813" y="104120"/>
                  <a:pt x="23813" y="95250"/>
                </a:cubicBezTo>
                <a:cubicBezTo>
                  <a:pt x="23813" y="68937"/>
                  <a:pt x="45125" y="47625"/>
                  <a:pt x="71438" y="47625"/>
                </a:cubicBezTo>
                <a:lnTo>
                  <a:pt x="71438" y="33338"/>
                </a:lnTo>
                <a:close/>
                <a:moveTo>
                  <a:pt x="233363" y="33338"/>
                </a:moveTo>
                <a:lnTo>
                  <a:pt x="233363" y="47625"/>
                </a:lnTo>
                <a:cubicBezTo>
                  <a:pt x="259675" y="47625"/>
                  <a:pt x="280987" y="68937"/>
                  <a:pt x="280987" y="95250"/>
                </a:cubicBezTo>
                <a:cubicBezTo>
                  <a:pt x="280987" y="104180"/>
                  <a:pt x="278547" y="112514"/>
                  <a:pt x="274320" y="119598"/>
                </a:cubicBezTo>
                <a:cubicBezTo>
                  <a:pt x="289620" y="127516"/>
                  <a:pt x="300038" y="143470"/>
                  <a:pt x="300038" y="161925"/>
                </a:cubicBezTo>
                <a:cubicBezTo>
                  <a:pt x="300038" y="177522"/>
                  <a:pt x="292537" y="191333"/>
                  <a:pt x="280987" y="200025"/>
                </a:cubicBezTo>
                <a:cubicBezTo>
                  <a:pt x="286941" y="208002"/>
                  <a:pt x="290513" y="217884"/>
                  <a:pt x="290513" y="228600"/>
                </a:cubicBezTo>
                <a:cubicBezTo>
                  <a:pt x="290513" y="254913"/>
                  <a:pt x="269200" y="276225"/>
                  <a:pt x="242888" y="276225"/>
                </a:cubicBezTo>
                <a:cubicBezTo>
                  <a:pt x="242471" y="276225"/>
                  <a:pt x="242114" y="276225"/>
                  <a:pt x="241697" y="276225"/>
                </a:cubicBezTo>
                <a:cubicBezTo>
                  <a:pt x="237470" y="292656"/>
                  <a:pt x="222528" y="304800"/>
                  <a:pt x="204787" y="304800"/>
                </a:cubicBezTo>
                <a:lnTo>
                  <a:pt x="185738" y="304800"/>
                </a:lnTo>
                <a:cubicBezTo>
                  <a:pt x="175200" y="304800"/>
                  <a:pt x="166688" y="296287"/>
                  <a:pt x="166688" y="285750"/>
                </a:cubicBezTo>
                <a:lnTo>
                  <a:pt x="166688" y="19050"/>
                </a:lnTo>
                <a:cubicBezTo>
                  <a:pt x="166688" y="8513"/>
                  <a:pt x="175200" y="0"/>
                  <a:pt x="185738" y="0"/>
                </a:cubicBezTo>
                <a:lnTo>
                  <a:pt x="200025" y="0"/>
                </a:lnTo>
                <a:cubicBezTo>
                  <a:pt x="218420" y="0"/>
                  <a:pt x="233363" y="14942"/>
                  <a:pt x="233363" y="3333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115572" y="3442335"/>
            <a:ext cx="4711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MLP Neural Network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115572" y="3778250"/>
            <a:ext cx="4699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fundamental deep learning architecture for classification.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302772" y="42608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6455172" y="44132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38100" y="27563"/>
                  <a:pt x="29587" y="19050"/>
                  <a:pt x="19050" y="19050"/>
                </a:cubicBezTo>
                <a:cubicBezTo>
                  <a:pt x="8513" y="19050"/>
                  <a:pt x="0" y="27563"/>
                  <a:pt x="0" y="38100"/>
                </a:cubicBezTo>
                <a:lnTo>
                  <a:pt x="0" y="238125"/>
                </a:lnTo>
                <a:cubicBezTo>
                  <a:pt x="0" y="264438"/>
                  <a:pt x="21312" y="285750"/>
                  <a:pt x="47625" y="285750"/>
                </a:cubicBezTo>
                <a:lnTo>
                  <a:pt x="285750" y="285750"/>
                </a:lnTo>
                <a:cubicBezTo>
                  <a:pt x="296287" y="285750"/>
                  <a:pt x="304800" y="277237"/>
                  <a:pt x="304800" y="266700"/>
                </a:cubicBezTo>
                <a:cubicBezTo>
                  <a:pt x="304800" y="256163"/>
                  <a:pt x="296287" y="247650"/>
                  <a:pt x="285750" y="247650"/>
                </a:cubicBezTo>
                <a:lnTo>
                  <a:pt x="47625" y="247650"/>
                </a:lnTo>
                <a:cubicBezTo>
                  <a:pt x="42386" y="247650"/>
                  <a:pt x="38100" y="243364"/>
                  <a:pt x="38100" y="238125"/>
                </a:cubicBezTo>
                <a:lnTo>
                  <a:pt x="38100" y="38100"/>
                </a:lnTo>
                <a:close/>
                <a:moveTo>
                  <a:pt x="280154" y="89654"/>
                </a:moveTo>
                <a:cubicBezTo>
                  <a:pt x="287595" y="82213"/>
                  <a:pt x="287595" y="70128"/>
                  <a:pt x="280154" y="62686"/>
                </a:cubicBezTo>
                <a:cubicBezTo>
                  <a:pt x="272713" y="55245"/>
                  <a:pt x="260628" y="55245"/>
                  <a:pt x="253186" y="62686"/>
                </a:cubicBezTo>
                <a:lnTo>
                  <a:pt x="190500" y="125432"/>
                </a:lnTo>
                <a:lnTo>
                  <a:pt x="156329" y="91321"/>
                </a:lnTo>
                <a:cubicBezTo>
                  <a:pt x="148888" y="83880"/>
                  <a:pt x="136803" y="83880"/>
                  <a:pt x="129361" y="91321"/>
                </a:cubicBezTo>
                <a:lnTo>
                  <a:pt x="72211" y="148471"/>
                </a:lnTo>
                <a:cubicBezTo>
                  <a:pt x="64770" y="155912"/>
                  <a:pt x="64770" y="167997"/>
                  <a:pt x="72211" y="175439"/>
                </a:cubicBezTo>
                <a:cubicBezTo>
                  <a:pt x="79653" y="182880"/>
                  <a:pt x="91738" y="182880"/>
                  <a:pt x="99179" y="175439"/>
                </a:cubicBezTo>
                <a:lnTo>
                  <a:pt x="142875" y="131743"/>
                </a:lnTo>
                <a:lnTo>
                  <a:pt x="177046" y="165914"/>
                </a:lnTo>
                <a:cubicBezTo>
                  <a:pt x="184487" y="173355"/>
                  <a:pt x="196572" y="173355"/>
                  <a:pt x="204014" y="165914"/>
                </a:cubicBezTo>
                <a:lnTo>
                  <a:pt x="280214" y="89714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7115572" y="4194443"/>
            <a:ext cx="4394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Business Value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115572" y="4591050"/>
            <a:ext cx="438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 marketing strategies and resource allocation.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422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Why Predict Repeat Purchases?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896467" y="2489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533400" y="304800"/>
                </a:moveTo>
                <a:cubicBezTo>
                  <a:pt x="533400" y="178632"/>
                  <a:pt x="430968" y="76200"/>
                  <a:pt x="304800" y="76200"/>
                </a:cubicBezTo>
                <a:cubicBezTo>
                  <a:pt x="178632" y="76200"/>
                  <a:pt x="76200" y="178632"/>
                  <a:pt x="76200" y="304800"/>
                </a:cubicBezTo>
                <a:cubicBezTo>
                  <a:pt x="76200" y="430968"/>
                  <a:pt x="178632" y="533400"/>
                  <a:pt x="304800" y="533400"/>
                </a:cubicBezTo>
                <a:cubicBezTo>
                  <a:pt x="430968" y="533400"/>
                  <a:pt x="533400" y="430968"/>
                  <a:pt x="533400" y="304800"/>
                </a:cubicBezTo>
                <a:close/>
                <a:moveTo>
                  <a:pt x="0" y="304800"/>
                </a:moveTo>
                <a:cubicBezTo>
                  <a:pt x="0" y="136576"/>
                  <a:pt x="136576" y="0"/>
                  <a:pt x="304800" y="0"/>
                </a:cubicBezTo>
                <a:cubicBezTo>
                  <a:pt x="473024" y="0"/>
                  <a:pt x="609600" y="136576"/>
                  <a:pt x="609600" y="304800"/>
                </a:cubicBezTo>
                <a:cubicBezTo>
                  <a:pt x="609600" y="473024"/>
                  <a:pt x="473024" y="609600"/>
                  <a:pt x="304800" y="609600"/>
                </a:cubicBezTo>
                <a:cubicBezTo>
                  <a:pt x="136576" y="609600"/>
                  <a:pt x="0" y="473024"/>
                  <a:pt x="0" y="304800"/>
                </a:cubicBezTo>
                <a:close/>
                <a:moveTo>
                  <a:pt x="304800" y="400050"/>
                </a:moveTo>
                <a:cubicBezTo>
                  <a:pt x="357370" y="400050"/>
                  <a:pt x="400050" y="357370"/>
                  <a:pt x="400050" y="304800"/>
                </a:cubicBezTo>
                <a:cubicBezTo>
                  <a:pt x="400050" y="252230"/>
                  <a:pt x="357370" y="209550"/>
                  <a:pt x="304800" y="209550"/>
                </a:cubicBezTo>
                <a:cubicBezTo>
                  <a:pt x="252230" y="209550"/>
                  <a:pt x="209550" y="252230"/>
                  <a:pt x="209550" y="304800"/>
                </a:cubicBezTo>
                <a:cubicBezTo>
                  <a:pt x="209550" y="357370"/>
                  <a:pt x="252230" y="400050"/>
                  <a:pt x="304800" y="400050"/>
                </a:cubicBezTo>
                <a:close/>
                <a:moveTo>
                  <a:pt x="304800" y="133350"/>
                </a:moveTo>
                <a:cubicBezTo>
                  <a:pt x="399426" y="133350"/>
                  <a:pt x="476250" y="210174"/>
                  <a:pt x="476250" y="304800"/>
                </a:cubicBezTo>
                <a:cubicBezTo>
                  <a:pt x="476250" y="399426"/>
                  <a:pt x="399426" y="476250"/>
                  <a:pt x="304800" y="476250"/>
                </a:cubicBezTo>
                <a:cubicBezTo>
                  <a:pt x="210174" y="476250"/>
                  <a:pt x="133350" y="399426"/>
                  <a:pt x="133350" y="304800"/>
                </a:cubicBezTo>
                <a:cubicBezTo>
                  <a:pt x="133350" y="210174"/>
                  <a:pt x="210174" y="133350"/>
                  <a:pt x="304800" y="133350"/>
                </a:cubicBezTo>
                <a:close/>
                <a:moveTo>
                  <a:pt x="266700" y="304800"/>
                </a:moveTo>
                <a:cubicBezTo>
                  <a:pt x="266700" y="283772"/>
                  <a:pt x="283772" y="266700"/>
                  <a:pt x="304800" y="266700"/>
                </a:cubicBezTo>
                <a:cubicBezTo>
                  <a:pt x="325828" y="266700"/>
                  <a:pt x="342900" y="283772"/>
                  <a:pt x="342900" y="304800"/>
                </a:cubicBezTo>
                <a:cubicBezTo>
                  <a:pt x="342900" y="325828"/>
                  <a:pt x="325828" y="342900"/>
                  <a:pt x="304800" y="342900"/>
                </a:cubicBezTo>
                <a:cubicBezTo>
                  <a:pt x="283772" y="342900"/>
                  <a:pt x="266700" y="325828"/>
                  <a:pt x="266700" y="304800"/>
                </a:cubicBez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393700" y="3302000"/>
            <a:ext cx="3619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Targeted Marketing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12750" y="3759200"/>
            <a:ext cx="3581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Identify and focus on high-value customers to increase campaign effectiveness.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996634" y="2286000"/>
            <a:ext cx="0" cy="2438400"/>
          </a:xfrm>
          <a:prstGeom prst="line">
            <a:avLst/>
          </a:prstGeom>
          <a:noFill/>
          <a:ln w="25400">
            <a:solidFill>
              <a:srgbClr val="9AB3D4">
                <a:alpha val="50196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4148534" y="2286000"/>
            <a:ext cx="0" cy="2438400"/>
          </a:xfrm>
          <a:prstGeom prst="line">
            <a:avLst/>
          </a:prstGeom>
          <a:noFill/>
          <a:ln w="25400">
            <a:solidFill>
              <a:srgbClr val="9AB3D4">
                <a:alpha val="50196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791002" y="2489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114300"/>
                </a:moveTo>
                <a:lnTo>
                  <a:pt x="152400" y="95250"/>
                </a:lnTo>
                <a:cubicBezTo>
                  <a:pt x="152400" y="42624"/>
                  <a:pt x="254794" y="0"/>
                  <a:pt x="381000" y="0"/>
                </a:cubicBezTo>
                <a:cubicBezTo>
                  <a:pt x="507206" y="0"/>
                  <a:pt x="609600" y="42624"/>
                  <a:pt x="609600" y="95250"/>
                </a:cubicBezTo>
                <a:lnTo>
                  <a:pt x="609600" y="114300"/>
                </a:lnTo>
                <a:cubicBezTo>
                  <a:pt x="609600" y="150733"/>
                  <a:pt x="560427" y="182404"/>
                  <a:pt x="488156" y="198477"/>
                </a:cubicBezTo>
                <a:cubicBezTo>
                  <a:pt x="485299" y="195143"/>
                  <a:pt x="482322" y="191929"/>
                  <a:pt x="479346" y="188952"/>
                </a:cubicBezTo>
                <a:cubicBezTo>
                  <a:pt x="460891" y="170736"/>
                  <a:pt x="437078" y="156924"/>
                  <a:pt x="412194" y="146685"/>
                </a:cubicBezTo>
                <a:cubicBezTo>
                  <a:pt x="362307" y="125849"/>
                  <a:pt x="297299" y="114419"/>
                  <a:pt x="228600" y="114419"/>
                </a:cubicBezTo>
                <a:cubicBezTo>
                  <a:pt x="202525" y="114419"/>
                  <a:pt x="177046" y="116086"/>
                  <a:pt x="152638" y="119301"/>
                </a:cubicBezTo>
                <a:cubicBezTo>
                  <a:pt x="152400" y="117753"/>
                  <a:pt x="152400" y="116086"/>
                  <a:pt x="152400" y="114419"/>
                </a:cubicBezTo>
                <a:close/>
                <a:moveTo>
                  <a:pt x="514350" y="420291"/>
                </a:moveTo>
                <a:lnTo>
                  <a:pt x="514350" y="365284"/>
                </a:lnTo>
                <a:cubicBezTo>
                  <a:pt x="532328" y="360640"/>
                  <a:pt x="549235" y="355163"/>
                  <a:pt x="564594" y="348734"/>
                </a:cubicBezTo>
                <a:cubicBezTo>
                  <a:pt x="580311" y="342186"/>
                  <a:pt x="595670" y="334208"/>
                  <a:pt x="609600" y="324564"/>
                </a:cubicBezTo>
                <a:lnTo>
                  <a:pt x="609600" y="342900"/>
                </a:lnTo>
                <a:cubicBezTo>
                  <a:pt x="609600" y="374809"/>
                  <a:pt x="572095" y="403027"/>
                  <a:pt x="514350" y="420291"/>
                </a:cubicBezTo>
                <a:close/>
                <a:moveTo>
                  <a:pt x="514350" y="305991"/>
                </a:moveTo>
                <a:lnTo>
                  <a:pt x="514350" y="266700"/>
                </a:lnTo>
                <a:cubicBezTo>
                  <a:pt x="514350" y="261342"/>
                  <a:pt x="513874" y="256223"/>
                  <a:pt x="513159" y="251222"/>
                </a:cubicBezTo>
                <a:cubicBezTo>
                  <a:pt x="531614" y="246578"/>
                  <a:pt x="548878" y="240983"/>
                  <a:pt x="564594" y="234315"/>
                </a:cubicBezTo>
                <a:cubicBezTo>
                  <a:pt x="580311" y="227648"/>
                  <a:pt x="595670" y="219789"/>
                  <a:pt x="609600" y="210145"/>
                </a:cubicBezTo>
                <a:lnTo>
                  <a:pt x="609600" y="228481"/>
                </a:lnTo>
                <a:cubicBezTo>
                  <a:pt x="609600" y="260390"/>
                  <a:pt x="572095" y="288608"/>
                  <a:pt x="514350" y="305872"/>
                </a:cubicBezTo>
                <a:close/>
                <a:moveTo>
                  <a:pt x="0" y="285750"/>
                </a:moveTo>
                <a:lnTo>
                  <a:pt x="0" y="266700"/>
                </a:lnTo>
                <a:cubicBezTo>
                  <a:pt x="0" y="214074"/>
                  <a:pt x="102394" y="171450"/>
                  <a:pt x="228600" y="171450"/>
                </a:cubicBezTo>
                <a:cubicBezTo>
                  <a:pt x="354806" y="171450"/>
                  <a:pt x="457200" y="214074"/>
                  <a:pt x="457200" y="266700"/>
                </a:cubicBezTo>
                <a:lnTo>
                  <a:pt x="457200" y="285750"/>
                </a:lnTo>
                <a:cubicBezTo>
                  <a:pt x="457200" y="338376"/>
                  <a:pt x="354806" y="381000"/>
                  <a:pt x="228600" y="381000"/>
                </a:cubicBezTo>
                <a:cubicBezTo>
                  <a:pt x="102394" y="381000"/>
                  <a:pt x="0" y="338376"/>
                  <a:pt x="0" y="285750"/>
                </a:cubicBezTo>
                <a:close/>
                <a:moveTo>
                  <a:pt x="457200" y="400050"/>
                </a:moveTo>
                <a:cubicBezTo>
                  <a:pt x="457200" y="452676"/>
                  <a:pt x="354806" y="495300"/>
                  <a:pt x="228600" y="495300"/>
                </a:cubicBezTo>
                <a:cubicBezTo>
                  <a:pt x="102394" y="495300"/>
                  <a:pt x="0" y="452676"/>
                  <a:pt x="0" y="400050"/>
                </a:cubicBezTo>
                <a:lnTo>
                  <a:pt x="0" y="381714"/>
                </a:lnTo>
                <a:cubicBezTo>
                  <a:pt x="13811" y="391358"/>
                  <a:pt x="29170" y="399217"/>
                  <a:pt x="45006" y="405884"/>
                </a:cubicBezTo>
                <a:cubicBezTo>
                  <a:pt x="94893" y="426720"/>
                  <a:pt x="159901" y="438150"/>
                  <a:pt x="228600" y="438150"/>
                </a:cubicBezTo>
                <a:cubicBezTo>
                  <a:pt x="297299" y="438150"/>
                  <a:pt x="362307" y="426601"/>
                  <a:pt x="412194" y="405884"/>
                </a:cubicBezTo>
                <a:cubicBezTo>
                  <a:pt x="427911" y="399336"/>
                  <a:pt x="443270" y="391358"/>
                  <a:pt x="457200" y="381714"/>
                </a:cubicBezTo>
                <a:lnTo>
                  <a:pt x="457200" y="400050"/>
                </a:lnTo>
                <a:close/>
                <a:moveTo>
                  <a:pt x="457200" y="496014"/>
                </a:moveTo>
                <a:lnTo>
                  <a:pt x="457200" y="514350"/>
                </a:lnTo>
                <a:cubicBezTo>
                  <a:pt x="457200" y="566976"/>
                  <a:pt x="354806" y="609600"/>
                  <a:pt x="228600" y="609600"/>
                </a:cubicBezTo>
                <a:cubicBezTo>
                  <a:pt x="102394" y="609600"/>
                  <a:pt x="0" y="566976"/>
                  <a:pt x="0" y="514350"/>
                </a:cubicBezTo>
                <a:lnTo>
                  <a:pt x="0" y="496014"/>
                </a:lnTo>
                <a:cubicBezTo>
                  <a:pt x="13811" y="505658"/>
                  <a:pt x="29170" y="513517"/>
                  <a:pt x="45006" y="520184"/>
                </a:cubicBezTo>
                <a:cubicBezTo>
                  <a:pt x="94893" y="541020"/>
                  <a:pt x="159901" y="552450"/>
                  <a:pt x="228600" y="552450"/>
                </a:cubicBezTo>
                <a:cubicBezTo>
                  <a:pt x="297299" y="552450"/>
                  <a:pt x="362307" y="540901"/>
                  <a:pt x="412194" y="520184"/>
                </a:cubicBezTo>
                <a:cubicBezTo>
                  <a:pt x="427911" y="513636"/>
                  <a:pt x="443270" y="505658"/>
                  <a:pt x="457200" y="496014"/>
                </a:cubicBez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313634" y="3302000"/>
            <a:ext cx="356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Resource Allocation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332684" y="3759200"/>
            <a:ext cx="35306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Optimize marketing spend by efficiently allocating resources to the right customer segments.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685536" y="2489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76200"/>
                </a:moveTo>
                <a:cubicBezTo>
                  <a:pt x="76200" y="55126"/>
                  <a:pt x="59174" y="38100"/>
                  <a:pt x="38100" y="38100"/>
                </a:cubicBezTo>
                <a:cubicBezTo>
                  <a:pt x="17026" y="38100"/>
                  <a:pt x="0" y="55126"/>
                  <a:pt x="0" y="76200"/>
                </a:cubicBezTo>
                <a:lnTo>
                  <a:pt x="0" y="476250"/>
                </a:lnTo>
                <a:cubicBezTo>
                  <a:pt x="0" y="528876"/>
                  <a:pt x="42624" y="571500"/>
                  <a:pt x="95250" y="571500"/>
                </a:cubicBezTo>
                <a:lnTo>
                  <a:pt x="571500" y="571500"/>
                </a:lnTo>
                <a:cubicBezTo>
                  <a:pt x="592574" y="571500"/>
                  <a:pt x="609600" y="554474"/>
                  <a:pt x="609600" y="533400"/>
                </a:cubicBezTo>
                <a:cubicBezTo>
                  <a:pt x="609600" y="512326"/>
                  <a:pt x="592574" y="495300"/>
                  <a:pt x="571500" y="495300"/>
                </a:cubicBezTo>
                <a:lnTo>
                  <a:pt x="95250" y="495300"/>
                </a:lnTo>
                <a:cubicBezTo>
                  <a:pt x="84773" y="495300"/>
                  <a:pt x="76200" y="486728"/>
                  <a:pt x="76200" y="476250"/>
                </a:cubicBezTo>
                <a:lnTo>
                  <a:pt x="76200" y="76200"/>
                </a:lnTo>
                <a:close/>
                <a:moveTo>
                  <a:pt x="560308" y="179308"/>
                </a:moveTo>
                <a:cubicBezTo>
                  <a:pt x="575191" y="164425"/>
                  <a:pt x="575191" y="140256"/>
                  <a:pt x="560308" y="125373"/>
                </a:cubicBezTo>
                <a:cubicBezTo>
                  <a:pt x="545425" y="110490"/>
                  <a:pt x="521256" y="110490"/>
                  <a:pt x="506373" y="125373"/>
                </a:cubicBezTo>
                <a:lnTo>
                  <a:pt x="381000" y="250865"/>
                </a:lnTo>
                <a:lnTo>
                  <a:pt x="312658" y="182642"/>
                </a:lnTo>
                <a:cubicBezTo>
                  <a:pt x="297775" y="167759"/>
                  <a:pt x="273606" y="167759"/>
                  <a:pt x="258723" y="182642"/>
                </a:cubicBezTo>
                <a:lnTo>
                  <a:pt x="144423" y="296942"/>
                </a:lnTo>
                <a:cubicBezTo>
                  <a:pt x="129540" y="311825"/>
                  <a:pt x="129540" y="335994"/>
                  <a:pt x="144423" y="350877"/>
                </a:cubicBezTo>
                <a:cubicBezTo>
                  <a:pt x="159306" y="365760"/>
                  <a:pt x="183475" y="365760"/>
                  <a:pt x="198358" y="350877"/>
                </a:cubicBezTo>
                <a:lnTo>
                  <a:pt x="285750" y="263485"/>
                </a:lnTo>
                <a:lnTo>
                  <a:pt x="354092" y="331827"/>
                </a:lnTo>
                <a:cubicBezTo>
                  <a:pt x="368975" y="346710"/>
                  <a:pt x="393144" y="346710"/>
                  <a:pt x="408027" y="331827"/>
                </a:cubicBezTo>
                <a:lnTo>
                  <a:pt x="560427" y="179427"/>
                </a:ln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182769" y="3302000"/>
            <a:ext cx="3619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Maximize CLV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201819" y="3759200"/>
            <a:ext cx="35814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 Customer Lifetime Value through personalized engagement and retention strategies.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203200" y="51308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project applies deep-learning fundamentals to a complex, real-world retail dataset.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6002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Problem Statement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311400"/>
            <a:ext cx="1179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8FA7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Challenge of Predicting Customer Behavior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33450" y="3200400"/>
            <a:ext cx="4673600" cy="1930400"/>
          </a:xfrm>
          <a:custGeom>
            <a:avLst/>
            <a:gdLst/>
            <a:ahLst/>
            <a:cxnLst/>
            <a:rect l="l" t="t" r="r" b="b"/>
            <a:pathLst>
              <a:path w="4673600" h="1930400">
                <a:moveTo>
                  <a:pt x="101597" y="0"/>
                </a:moveTo>
                <a:lnTo>
                  <a:pt x="4572003" y="0"/>
                </a:lnTo>
                <a:cubicBezTo>
                  <a:pt x="4628113" y="0"/>
                  <a:pt x="4673600" y="45487"/>
                  <a:pt x="4673600" y="101597"/>
                </a:cubicBezTo>
                <a:lnTo>
                  <a:pt x="4673600" y="1828803"/>
                </a:lnTo>
                <a:cubicBezTo>
                  <a:pt x="4673600" y="1884913"/>
                  <a:pt x="4628113" y="1930400"/>
                  <a:pt x="45720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2984500" y="34036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21431" y="-14287"/>
                </a:moveTo>
                <a:cubicBezTo>
                  <a:pt x="9555" y="-14287"/>
                  <a:pt x="0" y="-4733"/>
                  <a:pt x="0" y="7144"/>
                </a:cubicBezTo>
                <a:cubicBezTo>
                  <a:pt x="0" y="19020"/>
                  <a:pt x="9555" y="28575"/>
                  <a:pt x="21431" y="28575"/>
                </a:cubicBezTo>
                <a:lnTo>
                  <a:pt x="61883" y="28575"/>
                </a:lnTo>
                <a:cubicBezTo>
                  <a:pt x="65365" y="28575"/>
                  <a:pt x="68312" y="31075"/>
                  <a:pt x="68937" y="34469"/>
                </a:cubicBezTo>
                <a:lnTo>
                  <a:pt x="115461" y="290126"/>
                </a:lnTo>
                <a:cubicBezTo>
                  <a:pt x="120997" y="320665"/>
                  <a:pt x="147608" y="342900"/>
                  <a:pt x="178683" y="342900"/>
                </a:cubicBezTo>
                <a:lnTo>
                  <a:pt x="407194" y="342900"/>
                </a:lnTo>
                <a:cubicBezTo>
                  <a:pt x="419070" y="342900"/>
                  <a:pt x="428625" y="333345"/>
                  <a:pt x="428625" y="321469"/>
                </a:cubicBezTo>
                <a:cubicBezTo>
                  <a:pt x="428625" y="309592"/>
                  <a:pt x="419070" y="300038"/>
                  <a:pt x="407194" y="300038"/>
                </a:cubicBezTo>
                <a:lnTo>
                  <a:pt x="178683" y="300038"/>
                </a:lnTo>
                <a:cubicBezTo>
                  <a:pt x="168325" y="300038"/>
                  <a:pt x="159484" y="292626"/>
                  <a:pt x="157609" y="282446"/>
                </a:cubicBezTo>
                <a:lnTo>
                  <a:pt x="153055" y="257175"/>
                </a:lnTo>
                <a:lnTo>
                  <a:pt x="424160" y="257175"/>
                </a:lnTo>
                <a:cubicBezTo>
                  <a:pt x="451664" y="257175"/>
                  <a:pt x="475238" y="237619"/>
                  <a:pt x="480328" y="210562"/>
                </a:cubicBezTo>
                <a:lnTo>
                  <a:pt x="508010" y="62419"/>
                </a:lnTo>
                <a:cubicBezTo>
                  <a:pt x="511314" y="44827"/>
                  <a:pt x="497830" y="28575"/>
                  <a:pt x="479881" y="28575"/>
                </a:cubicBezTo>
                <a:lnTo>
                  <a:pt x="111353" y="28575"/>
                </a:lnTo>
                <a:lnTo>
                  <a:pt x="110996" y="26789"/>
                </a:lnTo>
                <a:cubicBezTo>
                  <a:pt x="106710" y="3036"/>
                  <a:pt x="85993" y="-14287"/>
                  <a:pt x="61793" y="-14287"/>
                </a:cubicBezTo>
                <a:lnTo>
                  <a:pt x="21431" y="-14287"/>
                </a:lnTo>
                <a:close/>
                <a:moveTo>
                  <a:pt x="185738" y="457200"/>
                </a:moveTo>
                <a:cubicBezTo>
                  <a:pt x="209394" y="457200"/>
                  <a:pt x="228600" y="437994"/>
                  <a:pt x="228600" y="414338"/>
                </a:cubicBezTo>
                <a:cubicBezTo>
                  <a:pt x="228600" y="390681"/>
                  <a:pt x="209394" y="371475"/>
                  <a:pt x="185738" y="371475"/>
                </a:cubicBezTo>
                <a:cubicBezTo>
                  <a:pt x="162081" y="371475"/>
                  <a:pt x="142875" y="390681"/>
                  <a:pt x="142875" y="414338"/>
                </a:cubicBezTo>
                <a:cubicBezTo>
                  <a:pt x="142875" y="437994"/>
                  <a:pt x="162081" y="457200"/>
                  <a:pt x="185738" y="457200"/>
                </a:cubicBezTo>
                <a:close/>
                <a:moveTo>
                  <a:pt x="385763" y="457200"/>
                </a:moveTo>
                <a:cubicBezTo>
                  <a:pt x="409419" y="457200"/>
                  <a:pt x="428625" y="437994"/>
                  <a:pt x="428625" y="414338"/>
                </a:cubicBezTo>
                <a:cubicBezTo>
                  <a:pt x="428625" y="390681"/>
                  <a:pt x="409419" y="371475"/>
                  <a:pt x="385763" y="371475"/>
                </a:cubicBezTo>
                <a:cubicBezTo>
                  <a:pt x="362106" y="371475"/>
                  <a:pt x="342900" y="390681"/>
                  <a:pt x="342900" y="414338"/>
                </a:cubicBezTo>
                <a:cubicBezTo>
                  <a:pt x="342900" y="437994"/>
                  <a:pt x="362106" y="457200"/>
                  <a:pt x="385763" y="457200"/>
                </a:cubicBezTo>
                <a:close/>
              </a:path>
            </a:pathLst>
          </a:custGeom>
          <a:solidFill>
            <a:srgbClr val="5C7CB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79500" y="3962400"/>
            <a:ext cx="4381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E-commerce Challenge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92200" y="4419600"/>
            <a:ext cx="4356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Accurately predicting repeat purchase behavior is essential for modern e-commerce success.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867400" y="3937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48806" y="248781"/>
                </a:moveTo>
                <a:cubicBezTo>
                  <a:pt x="459968" y="237619"/>
                  <a:pt x="459968" y="219492"/>
                  <a:pt x="448806" y="208330"/>
                </a:cubicBezTo>
                <a:lnTo>
                  <a:pt x="305931" y="65455"/>
                </a:lnTo>
                <a:cubicBezTo>
                  <a:pt x="294769" y="54293"/>
                  <a:pt x="276642" y="54293"/>
                  <a:pt x="265480" y="65455"/>
                </a:cubicBezTo>
                <a:cubicBezTo>
                  <a:pt x="254318" y="76617"/>
                  <a:pt x="254318" y="94744"/>
                  <a:pt x="265480" y="105906"/>
                </a:cubicBezTo>
                <a:lnTo>
                  <a:pt x="35959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359599" y="257175"/>
                </a:lnTo>
                <a:lnTo>
                  <a:pt x="265480" y="351294"/>
                </a:lnTo>
                <a:cubicBezTo>
                  <a:pt x="254317" y="362456"/>
                  <a:pt x="254317" y="380583"/>
                  <a:pt x="265480" y="391745"/>
                </a:cubicBezTo>
                <a:cubicBezTo>
                  <a:pt x="276642" y="402908"/>
                  <a:pt x="294769" y="402908"/>
                  <a:pt x="305931" y="391745"/>
                </a:cubicBezTo>
                <a:lnTo>
                  <a:pt x="448806" y="248870"/>
                </a:lnTo>
                <a:close/>
              </a:path>
            </a:pathLst>
          </a:custGeom>
          <a:solidFill>
            <a:srgbClr val="8FA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6584950" y="3073400"/>
            <a:ext cx="4673600" cy="2184400"/>
          </a:xfrm>
          <a:custGeom>
            <a:avLst/>
            <a:gdLst/>
            <a:ahLst/>
            <a:cxnLst/>
            <a:rect l="l" t="t" r="r" b="b"/>
            <a:pathLst>
              <a:path w="4673600" h="2184400">
                <a:moveTo>
                  <a:pt x="101596" y="0"/>
                </a:moveTo>
                <a:lnTo>
                  <a:pt x="4572004" y="0"/>
                </a:lnTo>
                <a:cubicBezTo>
                  <a:pt x="4628114" y="0"/>
                  <a:pt x="4673600" y="45486"/>
                  <a:pt x="4673600" y="101596"/>
                </a:cubicBezTo>
                <a:lnTo>
                  <a:pt x="4673600" y="2082804"/>
                </a:lnTo>
                <a:cubicBezTo>
                  <a:pt x="4673600" y="2138914"/>
                  <a:pt x="4628114" y="2184400"/>
                  <a:pt x="4572004" y="2184400"/>
                </a:cubicBezTo>
                <a:lnTo>
                  <a:pt x="101596" y="2184400"/>
                </a:lnTo>
                <a:cubicBezTo>
                  <a:pt x="45486" y="2184400"/>
                  <a:pt x="0" y="2138914"/>
                  <a:pt x="0" y="2082804"/>
                </a:cubicBezTo>
                <a:lnTo>
                  <a:pt x="0" y="101596"/>
                </a:lnTo>
                <a:cubicBezTo>
                  <a:pt x="0" y="45524"/>
                  <a:pt x="45524" y="0"/>
                  <a:pt x="101596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8664575" y="32766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21456" y="78581"/>
                </a:moveTo>
                <a:lnTo>
                  <a:pt x="292894" y="78581"/>
                </a:lnTo>
                <a:lnTo>
                  <a:pt x="292894" y="121444"/>
                </a:lnTo>
                <a:lnTo>
                  <a:pt x="221456" y="121444"/>
                </a:lnTo>
                <a:lnTo>
                  <a:pt x="221456" y="78581"/>
                </a:lnTo>
                <a:close/>
                <a:moveTo>
                  <a:pt x="214313" y="28575"/>
                </a:moveTo>
                <a:cubicBezTo>
                  <a:pt x="190649" y="28575"/>
                  <a:pt x="171450" y="47774"/>
                  <a:pt x="171450" y="71438"/>
                </a:cubicBezTo>
                <a:lnTo>
                  <a:pt x="171450" y="128588"/>
                </a:lnTo>
                <a:cubicBezTo>
                  <a:pt x="171450" y="152251"/>
                  <a:pt x="190649" y="171450"/>
                  <a:pt x="214313" y="171450"/>
                </a:cubicBezTo>
                <a:lnTo>
                  <a:pt x="228600" y="171450"/>
                </a:lnTo>
                <a:lnTo>
                  <a:pt x="228600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114300" y="257175"/>
                </a:lnTo>
                <a:lnTo>
                  <a:pt x="114300" y="285750"/>
                </a:lnTo>
                <a:lnTo>
                  <a:pt x="100013" y="285750"/>
                </a:lnTo>
                <a:cubicBezTo>
                  <a:pt x="76349" y="285750"/>
                  <a:pt x="57150" y="304949"/>
                  <a:pt x="57150" y="328613"/>
                </a:cubicBezTo>
                <a:lnTo>
                  <a:pt x="57150" y="385763"/>
                </a:lnTo>
                <a:cubicBezTo>
                  <a:pt x="57150" y="409426"/>
                  <a:pt x="76349" y="428625"/>
                  <a:pt x="100013" y="428625"/>
                </a:cubicBezTo>
                <a:lnTo>
                  <a:pt x="185738" y="428625"/>
                </a:lnTo>
                <a:cubicBezTo>
                  <a:pt x="209401" y="428625"/>
                  <a:pt x="228600" y="409426"/>
                  <a:pt x="228600" y="385763"/>
                </a:cubicBezTo>
                <a:lnTo>
                  <a:pt x="228600" y="328613"/>
                </a:lnTo>
                <a:cubicBezTo>
                  <a:pt x="228600" y="304949"/>
                  <a:pt x="209401" y="285750"/>
                  <a:pt x="185738" y="285750"/>
                </a:cubicBezTo>
                <a:lnTo>
                  <a:pt x="171450" y="285750"/>
                </a:lnTo>
                <a:lnTo>
                  <a:pt x="171450" y="257175"/>
                </a:lnTo>
                <a:lnTo>
                  <a:pt x="342900" y="257175"/>
                </a:lnTo>
                <a:lnTo>
                  <a:pt x="342900" y="285750"/>
                </a:lnTo>
                <a:lnTo>
                  <a:pt x="328613" y="285750"/>
                </a:lnTo>
                <a:cubicBezTo>
                  <a:pt x="304949" y="285750"/>
                  <a:pt x="285750" y="304949"/>
                  <a:pt x="285750" y="328613"/>
                </a:cubicBezTo>
                <a:lnTo>
                  <a:pt x="285750" y="385763"/>
                </a:lnTo>
                <a:cubicBezTo>
                  <a:pt x="285750" y="409426"/>
                  <a:pt x="304949" y="428625"/>
                  <a:pt x="328613" y="428625"/>
                </a:cubicBezTo>
                <a:lnTo>
                  <a:pt x="414338" y="428625"/>
                </a:lnTo>
                <a:cubicBezTo>
                  <a:pt x="438001" y="428625"/>
                  <a:pt x="457200" y="409426"/>
                  <a:pt x="457200" y="385763"/>
                </a:cubicBezTo>
                <a:lnTo>
                  <a:pt x="457200" y="328613"/>
                </a:lnTo>
                <a:cubicBezTo>
                  <a:pt x="457200" y="304949"/>
                  <a:pt x="438001" y="285750"/>
                  <a:pt x="414338" y="285750"/>
                </a:cubicBezTo>
                <a:lnTo>
                  <a:pt x="400050" y="285750"/>
                </a:lnTo>
                <a:lnTo>
                  <a:pt x="400050" y="257175"/>
                </a:lnTo>
                <a:lnTo>
                  <a:pt x="485775" y="257175"/>
                </a:lnTo>
                <a:cubicBezTo>
                  <a:pt x="501581" y="257175"/>
                  <a:pt x="514350" y="244406"/>
                  <a:pt x="514350" y="228600"/>
                </a:cubicBezTo>
                <a:cubicBezTo>
                  <a:pt x="514350" y="212794"/>
                  <a:pt x="501581" y="200025"/>
                  <a:pt x="485775" y="200025"/>
                </a:cubicBezTo>
                <a:lnTo>
                  <a:pt x="285750" y="200025"/>
                </a:lnTo>
                <a:lnTo>
                  <a:pt x="285750" y="171450"/>
                </a:lnTo>
                <a:lnTo>
                  <a:pt x="300038" y="171450"/>
                </a:lnTo>
                <a:cubicBezTo>
                  <a:pt x="323701" y="171450"/>
                  <a:pt x="342900" y="152251"/>
                  <a:pt x="342900" y="128588"/>
                </a:cubicBezTo>
                <a:lnTo>
                  <a:pt x="342900" y="71438"/>
                </a:lnTo>
                <a:cubicBezTo>
                  <a:pt x="342900" y="47774"/>
                  <a:pt x="323701" y="28575"/>
                  <a:pt x="300038" y="28575"/>
                </a:cubicBezTo>
                <a:lnTo>
                  <a:pt x="214313" y="28575"/>
                </a:lnTo>
                <a:close/>
                <a:moveTo>
                  <a:pt x="400050" y="335756"/>
                </a:moveTo>
                <a:lnTo>
                  <a:pt x="407194" y="335756"/>
                </a:lnTo>
                <a:lnTo>
                  <a:pt x="407194" y="378619"/>
                </a:lnTo>
                <a:lnTo>
                  <a:pt x="335756" y="378619"/>
                </a:lnTo>
                <a:lnTo>
                  <a:pt x="335756" y="335756"/>
                </a:lnTo>
                <a:lnTo>
                  <a:pt x="400050" y="335756"/>
                </a:lnTo>
                <a:close/>
                <a:moveTo>
                  <a:pt x="171450" y="335756"/>
                </a:moveTo>
                <a:lnTo>
                  <a:pt x="178594" y="335756"/>
                </a:lnTo>
                <a:lnTo>
                  <a:pt x="178594" y="378619"/>
                </a:lnTo>
                <a:lnTo>
                  <a:pt x="107156" y="378619"/>
                </a:lnTo>
                <a:lnTo>
                  <a:pt x="107156" y="335756"/>
                </a:lnTo>
                <a:lnTo>
                  <a:pt x="171450" y="335756"/>
                </a:ln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731000" y="3835400"/>
            <a:ext cx="4381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Neural Network Application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743700" y="4292600"/>
            <a:ext cx="43561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project applies neural networks to real-world data, transforming transaction records into customer-level predictions.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71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Dataset Description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524000"/>
            <a:ext cx="5867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Dataset Overview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133600"/>
            <a:ext cx="5753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8FA7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Online Retail Data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2794000"/>
            <a:ext cx="5740400" cy="1320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project utilizes the </a:t>
            </a:r>
            <a:r>
              <a:rPr lang="en-US" sz="1600" b="1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Online Retail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dataset, chosen for its complexity and real-world applicability. It contains all transactions for a UK-based online retail store over a one-year period.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254000" y="4318000"/>
            <a:ext cx="2717800" cy="1016000"/>
          </a:xfrm>
          <a:custGeom>
            <a:avLst/>
            <a:gdLst/>
            <a:ahLst/>
            <a:cxnLst/>
            <a:rect l="l" t="t" r="r" b="b"/>
            <a:pathLst>
              <a:path w="2717800" h="1016000">
                <a:moveTo>
                  <a:pt x="101600" y="0"/>
                </a:moveTo>
                <a:lnTo>
                  <a:pt x="2616200" y="0"/>
                </a:lnTo>
                <a:cubicBezTo>
                  <a:pt x="2672275" y="0"/>
                  <a:pt x="2717800" y="45525"/>
                  <a:pt x="2717800" y="101600"/>
                </a:cubicBezTo>
                <a:lnTo>
                  <a:pt x="2717800" y="914400"/>
                </a:lnTo>
                <a:cubicBezTo>
                  <a:pt x="2717800" y="970475"/>
                  <a:pt x="2672275" y="1016000"/>
                  <a:pt x="26162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311150" y="4470400"/>
            <a:ext cx="2603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541,909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61950" y="4927600"/>
            <a:ext cx="2501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Transactions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175000" y="4318000"/>
            <a:ext cx="2717800" cy="1016000"/>
          </a:xfrm>
          <a:custGeom>
            <a:avLst/>
            <a:gdLst/>
            <a:ahLst/>
            <a:cxnLst/>
            <a:rect l="l" t="t" r="r" b="b"/>
            <a:pathLst>
              <a:path w="2717800" h="1016000">
                <a:moveTo>
                  <a:pt x="101600" y="0"/>
                </a:moveTo>
                <a:lnTo>
                  <a:pt x="2616200" y="0"/>
                </a:lnTo>
                <a:cubicBezTo>
                  <a:pt x="2672275" y="0"/>
                  <a:pt x="2717800" y="45525"/>
                  <a:pt x="2717800" y="101600"/>
                </a:cubicBezTo>
                <a:lnTo>
                  <a:pt x="2717800" y="914400"/>
                </a:lnTo>
                <a:cubicBezTo>
                  <a:pt x="2717800" y="970475"/>
                  <a:pt x="2672275" y="1016000"/>
                  <a:pt x="26162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3232150" y="4470400"/>
            <a:ext cx="2603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01/12/2010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282950" y="4927600"/>
            <a:ext cx="2501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 09/12/2011</a:t>
            </a:r>
            <a:endParaRPr lang="en-US" sz="1600" dirty="0"/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2ECE68-1841-C902-0A68-4881D6855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9" y="959527"/>
            <a:ext cx="6246813" cy="50913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1270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1557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Key Data Features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765300"/>
            <a:ext cx="1179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8FA7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Raw Transaction Details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527300"/>
            <a:ext cx="7721600" cy="1485900"/>
          </a:xfrm>
          <a:custGeom>
            <a:avLst/>
            <a:gdLst/>
            <a:ahLst/>
            <a:cxnLst/>
            <a:rect l="l" t="t" r="r" b="b"/>
            <a:pathLst>
              <a:path w="7721600" h="1485900">
                <a:moveTo>
                  <a:pt x="101606" y="0"/>
                </a:moveTo>
                <a:lnTo>
                  <a:pt x="7619994" y="0"/>
                </a:lnTo>
                <a:cubicBezTo>
                  <a:pt x="7676110" y="0"/>
                  <a:pt x="7721600" y="45490"/>
                  <a:pt x="7721600" y="101606"/>
                </a:cubicBezTo>
                <a:lnTo>
                  <a:pt x="7721600" y="1384294"/>
                </a:lnTo>
                <a:cubicBezTo>
                  <a:pt x="7721600" y="1440410"/>
                  <a:pt x="7676110" y="1485900"/>
                  <a:pt x="7619994" y="1485900"/>
                </a:cubicBezTo>
                <a:lnTo>
                  <a:pt x="101606" y="1485900"/>
                </a:lnTo>
                <a:cubicBezTo>
                  <a:pt x="45490" y="1485900"/>
                  <a:pt x="0" y="1440410"/>
                  <a:pt x="0" y="13842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2300" y="307975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47625" y="0"/>
                </a:moveTo>
                <a:cubicBezTo>
                  <a:pt x="21357" y="0"/>
                  <a:pt x="0" y="21357"/>
                  <a:pt x="0" y="47625"/>
                </a:cubicBezTo>
                <a:lnTo>
                  <a:pt x="0" y="333375"/>
                </a:lnTo>
                <a:cubicBezTo>
                  <a:pt x="0" y="359643"/>
                  <a:pt x="21357" y="381000"/>
                  <a:pt x="47625" y="381000"/>
                </a:cubicBezTo>
                <a:lnTo>
                  <a:pt x="238125" y="381000"/>
                </a:lnTo>
                <a:cubicBezTo>
                  <a:pt x="264393" y="381000"/>
                  <a:pt x="285750" y="359643"/>
                  <a:pt x="285750" y="333375"/>
                </a:cubicBezTo>
                <a:lnTo>
                  <a:pt x="285750" y="126876"/>
                </a:lnTo>
                <a:cubicBezTo>
                  <a:pt x="285750" y="114226"/>
                  <a:pt x="280764" y="102096"/>
                  <a:pt x="271835" y="93166"/>
                </a:cubicBezTo>
                <a:lnTo>
                  <a:pt x="192509" y="13915"/>
                </a:lnTo>
                <a:cubicBezTo>
                  <a:pt x="183579" y="4986"/>
                  <a:pt x="171524" y="0"/>
                  <a:pt x="158874" y="0"/>
                </a:cubicBezTo>
                <a:lnTo>
                  <a:pt x="47625" y="0"/>
                </a:lnTo>
                <a:close/>
                <a:moveTo>
                  <a:pt x="242218" y="130969"/>
                </a:moveTo>
                <a:lnTo>
                  <a:pt x="172641" y="130969"/>
                </a:lnTo>
                <a:cubicBezTo>
                  <a:pt x="162744" y="130969"/>
                  <a:pt x="154781" y="123006"/>
                  <a:pt x="154781" y="113109"/>
                </a:cubicBezTo>
                <a:lnTo>
                  <a:pt x="154781" y="43532"/>
                </a:lnTo>
                <a:lnTo>
                  <a:pt x="242218" y="130969"/>
                </a:lnTo>
                <a:close/>
                <a:moveTo>
                  <a:pt x="47625" y="285750"/>
                </a:moveTo>
                <a:lnTo>
                  <a:pt x="47625" y="238125"/>
                </a:lnTo>
                <a:cubicBezTo>
                  <a:pt x="47625" y="224954"/>
                  <a:pt x="58266" y="214313"/>
                  <a:pt x="71438" y="214313"/>
                </a:cubicBezTo>
                <a:lnTo>
                  <a:pt x="214313" y="214313"/>
                </a:lnTo>
                <a:cubicBezTo>
                  <a:pt x="227484" y="214313"/>
                  <a:pt x="238125" y="224954"/>
                  <a:pt x="238125" y="238125"/>
                </a:cubicBezTo>
                <a:lnTo>
                  <a:pt x="238125" y="285750"/>
                </a:lnTo>
                <a:cubicBezTo>
                  <a:pt x="238125" y="298921"/>
                  <a:pt x="227484" y="309563"/>
                  <a:pt x="214313" y="309563"/>
                </a:cubicBezTo>
                <a:lnTo>
                  <a:pt x="71438" y="309563"/>
                </a:lnTo>
                <a:cubicBezTo>
                  <a:pt x="58266" y="309563"/>
                  <a:pt x="47625" y="298921"/>
                  <a:pt x="47625" y="285750"/>
                </a:cubicBezTo>
                <a:close/>
                <a:moveTo>
                  <a:pt x="65484" y="47625"/>
                </a:moveTo>
                <a:lnTo>
                  <a:pt x="101203" y="47625"/>
                </a:lnTo>
                <a:cubicBezTo>
                  <a:pt x="111100" y="47625"/>
                  <a:pt x="119063" y="55587"/>
                  <a:pt x="119063" y="65484"/>
                </a:cubicBezTo>
                <a:cubicBezTo>
                  <a:pt x="119063" y="75381"/>
                  <a:pt x="111100" y="83344"/>
                  <a:pt x="101203" y="83344"/>
                </a:cubicBezTo>
                <a:lnTo>
                  <a:pt x="65484" y="83344"/>
                </a:lnTo>
                <a:cubicBezTo>
                  <a:pt x="55587" y="83344"/>
                  <a:pt x="47625" y="75381"/>
                  <a:pt x="47625" y="65484"/>
                </a:cubicBezTo>
                <a:cubicBezTo>
                  <a:pt x="47625" y="55587"/>
                  <a:pt x="55587" y="47625"/>
                  <a:pt x="65484" y="47625"/>
                </a:cubicBezTo>
                <a:close/>
                <a:moveTo>
                  <a:pt x="65484" y="119063"/>
                </a:moveTo>
                <a:lnTo>
                  <a:pt x="101203" y="119063"/>
                </a:lnTo>
                <a:cubicBezTo>
                  <a:pt x="111100" y="119063"/>
                  <a:pt x="119063" y="127025"/>
                  <a:pt x="119063" y="136922"/>
                </a:cubicBezTo>
                <a:cubicBezTo>
                  <a:pt x="119063" y="146819"/>
                  <a:pt x="111100" y="154781"/>
                  <a:pt x="101203" y="154781"/>
                </a:cubicBezTo>
                <a:lnTo>
                  <a:pt x="65484" y="154781"/>
                </a:lnTo>
                <a:cubicBezTo>
                  <a:pt x="55587" y="154781"/>
                  <a:pt x="47625" y="146819"/>
                  <a:pt x="47625" y="136922"/>
                </a:cubicBezTo>
                <a:cubicBezTo>
                  <a:pt x="47625" y="127025"/>
                  <a:pt x="55587" y="119063"/>
                  <a:pt x="65484" y="119063"/>
                </a:cubicBezTo>
                <a:close/>
              </a:path>
            </a:pathLst>
          </a:custGeom>
          <a:solidFill>
            <a:srgbClr val="5C7CB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257300" y="2927350"/>
            <a:ext cx="4127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InvoiceNo &amp; StockCode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270000" y="3295650"/>
            <a:ext cx="4114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Unique identifiers for each transaction and product.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8178800" y="2527300"/>
            <a:ext cx="3759200" cy="3175000"/>
          </a:xfrm>
          <a:custGeom>
            <a:avLst/>
            <a:gdLst/>
            <a:ahLst/>
            <a:cxnLst/>
            <a:rect l="l" t="t" r="r" b="b"/>
            <a:pathLst>
              <a:path w="3759200" h="3175000">
                <a:moveTo>
                  <a:pt x="101600" y="0"/>
                </a:moveTo>
                <a:lnTo>
                  <a:pt x="3657600" y="0"/>
                </a:lnTo>
                <a:cubicBezTo>
                  <a:pt x="3713675" y="0"/>
                  <a:pt x="3759200" y="45525"/>
                  <a:pt x="3759200" y="101600"/>
                </a:cubicBezTo>
                <a:lnTo>
                  <a:pt x="3759200" y="3073400"/>
                </a:lnTo>
                <a:cubicBezTo>
                  <a:pt x="3759200" y="3129475"/>
                  <a:pt x="3713675" y="3175000"/>
                  <a:pt x="3657600" y="3175000"/>
                </a:cubicBezTo>
                <a:lnTo>
                  <a:pt x="101600" y="3175000"/>
                </a:lnTo>
                <a:cubicBezTo>
                  <a:pt x="45525" y="3175000"/>
                  <a:pt x="0" y="3129475"/>
                  <a:pt x="0" y="3073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9858375" y="35306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114300" y="0"/>
                </a:moveTo>
                <a:cubicBezTo>
                  <a:pt x="130106" y="0"/>
                  <a:pt x="142875" y="12769"/>
                  <a:pt x="142875" y="28575"/>
                </a:cubicBezTo>
                <a:lnTo>
                  <a:pt x="142875" y="57150"/>
                </a:lnTo>
                <a:lnTo>
                  <a:pt x="257175" y="57150"/>
                </a:lnTo>
                <a:lnTo>
                  <a:pt x="257175" y="28575"/>
                </a:lnTo>
                <a:cubicBezTo>
                  <a:pt x="257175" y="12769"/>
                  <a:pt x="269944" y="0"/>
                  <a:pt x="285750" y="0"/>
                </a:cubicBezTo>
                <a:cubicBezTo>
                  <a:pt x="301556" y="0"/>
                  <a:pt x="314325" y="12769"/>
                  <a:pt x="314325" y="28575"/>
                </a:cubicBezTo>
                <a:lnTo>
                  <a:pt x="314325" y="57150"/>
                </a:lnTo>
                <a:lnTo>
                  <a:pt x="342900" y="57150"/>
                </a:lnTo>
                <a:cubicBezTo>
                  <a:pt x="374422" y="57150"/>
                  <a:pt x="400050" y="82778"/>
                  <a:pt x="400050" y="114300"/>
                </a:cubicBezTo>
                <a:lnTo>
                  <a:pt x="400050" y="371475"/>
                </a:lnTo>
                <a:cubicBezTo>
                  <a:pt x="400050" y="402997"/>
                  <a:pt x="374422" y="428625"/>
                  <a:pt x="342900" y="428625"/>
                </a:cubicBezTo>
                <a:lnTo>
                  <a:pt x="57150" y="428625"/>
                </a:lnTo>
                <a:cubicBezTo>
                  <a:pt x="25628" y="428625"/>
                  <a:pt x="0" y="402997"/>
                  <a:pt x="0" y="371475"/>
                </a:cubicBezTo>
                <a:lnTo>
                  <a:pt x="0" y="114300"/>
                </a:lnTo>
                <a:cubicBezTo>
                  <a:pt x="0" y="82778"/>
                  <a:pt x="25628" y="57150"/>
                  <a:pt x="57150" y="57150"/>
                </a:cubicBezTo>
                <a:lnTo>
                  <a:pt x="85725" y="57150"/>
                </a:lnTo>
                <a:lnTo>
                  <a:pt x="85725" y="28575"/>
                </a:lnTo>
                <a:cubicBezTo>
                  <a:pt x="85725" y="12769"/>
                  <a:pt x="98494" y="0"/>
                  <a:pt x="114300" y="0"/>
                </a:cubicBezTo>
                <a:close/>
                <a:moveTo>
                  <a:pt x="57150" y="214313"/>
                </a:moveTo>
                <a:lnTo>
                  <a:pt x="57150" y="242888"/>
                </a:lnTo>
                <a:cubicBezTo>
                  <a:pt x="57150" y="250746"/>
                  <a:pt x="63579" y="257175"/>
                  <a:pt x="71438" y="257175"/>
                </a:cubicBezTo>
                <a:lnTo>
                  <a:pt x="100013" y="257175"/>
                </a:lnTo>
                <a:cubicBezTo>
                  <a:pt x="107871" y="257175"/>
                  <a:pt x="114300" y="250746"/>
                  <a:pt x="114300" y="242888"/>
                </a:cubicBezTo>
                <a:lnTo>
                  <a:pt x="114300" y="214313"/>
                </a:lnTo>
                <a:cubicBezTo>
                  <a:pt x="114300" y="206454"/>
                  <a:pt x="107871" y="200025"/>
                  <a:pt x="100013" y="200025"/>
                </a:cubicBezTo>
                <a:lnTo>
                  <a:pt x="71438" y="200025"/>
                </a:lnTo>
                <a:cubicBezTo>
                  <a:pt x="63579" y="200025"/>
                  <a:pt x="57150" y="206454"/>
                  <a:pt x="57150" y="214313"/>
                </a:cubicBezTo>
                <a:close/>
                <a:moveTo>
                  <a:pt x="171450" y="214313"/>
                </a:moveTo>
                <a:lnTo>
                  <a:pt x="171450" y="242888"/>
                </a:lnTo>
                <a:cubicBezTo>
                  <a:pt x="171450" y="250746"/>
                  <a:pt x="177879" y="257175"/>
                  <a:pt x="185738" y="257175"/>
                </a:cubicBezTo>
                <a:lnTo>
                  <a:pt x="214313" y="257175"/>
                </a:lnTo>
                <a:cubicBezTo>
                  <a:pt x="222171" y="257175"/>
                  <a:pt x="228600" y="250746"/>
                  <a:pt x="228600" y="242888"/>
                </a:cubicBezTo>
                <a:lnTo>
                  <a:pt x="228600" y="214313"/>
                </a:lnTo>
                <a:cubicBezTo>
                  <a:pt x="228600" y="206454"/>
                  <a:pt x="222171" y="200025"/>
                  <a:pt x="214313" y="200025"/>
                </a:cubicBezTo>
                <a:lnTo>
                  <a:pt x="185738" y="200025"/>
                </a:lnTo>
                <a:cubicBezTo>
                  <a:pt x="177879" y="200025"/>
                  <a:pt x="171450" y="206454"/>
                  <a:pt x="171450" y="214313"/>
                </a:cubicBezTo>
                <a:close/>
                <a:moveTo>
                  <a:pt x="300038" y="200025"/>
                </a:moveTo>
                <a:cubicBezTo>
                  <a:pt x="292179" y="200025"/>
                  <a:pt x="285750" y="206454"/>
                  <a:pt x="285750" y="214313"/>
                </a:cubicBezTo>
                <a:lnTo>
                  <a:pt x="285750" y="242888"/>
                </a:lnTo>
                <a:cubicBezTo>
                  <a:pt x="285750" y="250746"/>
                  <a:pt x="292179" y="257175"/>
                  <a:pt x="300038" y="257175"/>
                </a:cubicBezTo>
                <a:lnTo>
                  <a:pt x="328613" y="257175"/>
                </a:lnTo>
                <a:cubicBezTo>
                  <a:pt x="336471" y="257175"/>
                  <a:pt x="342900" y="250746"/>
                  <a:pt x="342900" y="242888"/>
                </a:cubicBezTo>
                <a:lnTo>
                  <a:pt x="342900" y="214313"/>
                </a:lnTo>
                <a:cubicBezTo>
                  <a:pt x="342900" y="206454"/>
                  <a:pt x="336471" y="200025"/>
                  <a:pt x="328613" y="200025"/>
                </a:cubicBezTo>
                <a:lnTo>
                  <a:pt x="300038" y="200025"/>
                </a:lnTo>
                <a:close/>
                <a:moveTo>
                  <a:pt x="57150" y="328613"/>
                </a:moveTo>
                <a:lnTo>
                  <a:pt x="57150" y="357188"/>
                </a:lnTo>
                <a:cubicBezTo>
                  <a:pt x="57150" y="365046"/>
                  <a:pt x="63579" y="371475"/>
                  <a:pt x="71438" y="371475"/>
                </a:cubicBezTo>
                <a:lnTo>
                  <a:pt x="100013" y="371475"/>
                </a:lnTo>
                <a:cubicBezTo>
                  <a:pt x="107871" y="371475"/>
                  <a:pt x="114300" y="365046"/>
                  <a:pt x="114300" y="357188"/>
                </a:cubicBezTo>
                <a:lnTo>
                  <a:pt x="114300" y="328613"/>
                </a:lnTo>
                <a:cubicBezTo>
                  <a:pt x="114300" y="320754"/>
                  <a:pt x="107871" y="314325"/>
                  <a:pt x="100013" y="314325"/>
                </a:cubicBezTo>
                <a:lnTo>
                  <a:pt x="71438" y="314325"/>
                </a:lnTo>
                <a:cubicBezTo>
                  <a:pt x="63579" y="314325"/>
                  <a:pt x="57150" y="320754"/>
                  <a:pt x="57150" y="328613"/>
                </a:cubicBezTo>
                <a:close/>
                <a:moveTo>
                  <a:pt x="185738" y="314325"/>
                </a:moveTo>
                <a:cubicBezTo>
                  <a:pt x="177879" y="314325"/>
                  <a:pt x="171450" y="320754"/>
                  <a:pt x="171450" y="328613"/>
                </a:cubicBezTo>
                <a:lnTo>
                  <a:pt x="171450" y="357188"/>
                </a:lnTo>
                <a:cubicBezTo>
                  <a:pt x="171450" y="365046"/>
                  <a:pt x="177879" y="371475"/>
                  <a:pt x="185738" y="371475"/>
                </a:cubicBezTo>
                <a:lnTo>
                  <a:pt x="214313" y="371475"/>
                </a:lnTo>
                <a:cubicBezTo>
                  <a:pt x="222171" y="371475"/>
                  <a:pt x="228600" y="365046"/>
                  <a:pt x="228600" y="357188"/>
                </a:cubicBezTo>
                <a:lnTo>
                  <a:pt x="228600" y="328613"/>
                </a:lnTo>
                <a:cubicBezTo>
                  <a:pt x="228600" y="320754"/>
                  <a:pt x="222171" y="314325"/>
                  <a:pt x="214313" y="314325"/>
                </a:cubicBezTo>
                <a:lnTo>
                  <a:pt x="185738" y="314325"/>
                </a:lnTo>
                <a:close/>
                <a:moveTo>
                  <a:pt x="285750" y="328613"/>
                </a:moveTo>
                <a:lnTo>
                  <a:pt x="285750" y="357188"/>
                </a:lnTo>
                <a:cubicBezTo>
                  <a:pt x="285750" y="365046"/>
                  <a:pt x="292179" y="371475"/>
                  <a:pt x="300038" y="371475"/>
                </a:cubicBezTo>
                <a:lnTo>
                  <a:pt x="328613" y="371475"/>
                </a:lnTo>
                <a:cubicBezTo>
                  <a:pt x="336471" y="371475"/>
                  <a:pt x="342900" y="365046"/>
                  <a:pt x="342900" y="357188"/>
                </a:cubicBezTo>
                <a:lnTo>
                  <a:pt x="342900" y="328613"/>
                </a:lnTo>
                <a:cubicBezTo>
                  <a:pt x="342900" y="320754"/>
                  <a:pt x="336471" y="314325"/>
                  <a:pt x="328613" y="314325"/>
                </a:cubicBezTo>
                <a:lnTo>
                  <a:pt x="300038" y="314325"/>
                </a:lnTo>
                <a:cubicBezTo>
                  <a:pt x="292179" y="314325"/>
                  <a:pt x="285750" y="320754"/>
                  <a:pt x="285750" y="328613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437291" y="4140200"/>
            <a:ext cx="124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InvoiceDate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729067" y="4445000"/>
            <a:ext cx="2654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Date and time of the transaction.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54000" y="4216400"/>
            <a:ext cx="3759200" cy="1485900"/>
          </a:xfrm>
          <a:custGeom>
            <a:avLst/>
            <a:gdLst/>
            <a:ahLst/>
            <a:cxnLst/>
            <a:rect l="l" t="t" r="r" b="b"/>
            <a:pathLst>
              <a:path w="3759200" h="1485900">
                <a:moveTo>
                  <a:pt x="101606" y="0"/>
                </a:moveTo>
                <a:lnTo>
                  <a:pt x="3657594" y="0"/>
                </a:lnTo>
                <a:cubicBezTo>
                  <a:pt x="3713710" y="0"/>
                  <a:pt x="3759200" y="45490"/>
                  <a:pt x="3759200" y="101606"/>
                </a:cubicBezTo>
                <a:lnTo>
                  <a:pt x="3759200" y="1384294"/>
                </a:lnTo>
                <a:cubicBezTo>
                  <a:pt x="3759200" y="1440410"/>
                  <a:pt x="3713710" y="1485900"/>
                  <a:pt x="3657594" y="1485900"/>
                </a:cubicBezTo>
                <a:lnTo>
                  <a:pt x="101606" y="1485900"/>
                </a:lnTo>
                <a:cubicBezTo>
                  <a:pt x="45490" y="1485900"/>
                  <a:pt x="0" y="1440410"/>
                  <a:pt x="0" y="13842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574675" y="47688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66688" y="0"/>
                </a:moveTo>
                <a:lnTo>
                  <a:pt x="166688" y="47625"/>
                </a:lnTo>
                <a:cubicBezTo>
                  <a:pt x="166688" y="54173"/>
                  <a:pt x="172045" y="59531"/>
                  <a:pt x="178594" y="59531"/>
                </a:cubicBezTo>
                <a:lnTo>
                  <a:pt x="202406" y="59531"/>
                </a:lnTo>
                <a:cubicBezTo>
                  <a:pt x="208955" y="59531"/>
                  <a:pt x="214313" y="54173"/>
                  <a:pt x="214313" y="47625"/>
                </a:cubicBezTo>
                <a:lnTo>
                  <a:pt x="214313" y="0"/>
                </a:lnTo>
                <a:lnTo>
                  <a:pt x="238125" y="0"/>
                </a:lnTo>
                <a:cubicBezTo>
                  <a:pt x="264393" y="0"/>
                  <a:pt x="285750" y="21357"/>
                  <a:pt x="285750" y="47625"/>
                </a:cubicBezTo>
                <a:lnTo>
                  <a:pt x="285750" y="142875"/>
                </a:lnTo>
                <a:cubicBezTo>
                  <a:pt x="285750" y="146968"/>
                  <a:pt x="285229" y="150986"/>
                  <a:pt x="284262" y="154781"/>
                </a:cubicBezTo>
                <a:lnTo>
                  <a:pt x="96738" y="154781"/>
                </a:lnTo>
                <a:cubicBezTo>
                  <a:pt x="95771" y="150986"/>
                  <a:pt x="95250" y="146968"/>
                  <a:pt x="95250" y="142875"/>
                </a:cubicBezTo>
                <a:lnTo>
                  <a:pt x="95250" y="47625"/>
                </a:lnTo>
                <a:cubicBezTo>
                  <a:pt x="95250" y="21357"/>
                  <a:pt x="116607" y="0"/>
                  <a:pt x="142875" y="0"/>
                </a:cubicBezTo>
                <a:lnTo>
                  <a:pt x="166688" y="0"/>
                </a:lnTo>
                <a:close/>
                <a:moveTo>
                  <a:pt x="238125" y="381000"/>
                </a:moveTo>
                <a:cubicBezTo>
                  <a:pt x="229791" y="381000"/>
                  <a:pt x="221903" y="378842"/>
                  <a:pt x="215057" y="375047"/>
                </a:cubicBezTo>
                <a:cubicBezTo>
                  <a:pt x="222126" y="362769"/>
                  <a:pt x="226219" y="348555"/>
                  <a:pt x="226219" y="333375"/>
                </a:cubicBezTo>
                <a:lnTo>
                  <a:pt x="226219" y="238125"/>
                </a:lnTo>
                <a:cubicBezTo>
                  <a:pt x="226219" y="222945"/>
                  <a:pt x="222126" y="208731"/>
                  <a:pt x="215057" y="196453"/>
                </a:cubicBezTo>
                <a:cubicBezTo>
                  <a:pt x="221903" y="192658"/>
                  <a:pt x="229716" y="190500"/>
                  <a:pt x="238125" y="190500"/>
                </a:cubicBezTo>
                <a:lnTo>
                  <a:pt x="261938" y="190500"/>
                </a:lnTo>
                <a:lnTo>
                  <a:pt x="261938" y="238125"/>
                </a:lnTo>
                <a:cubicBezTo>
                  <a:pt x="261938" y="244673"/>
                  <a:pt x="267295" y="250031"/>
                  <a:pt x="273844" y="250031"/>
                </a:cubicBezTo>
                <a:lnTo>
                  <a:pt x="297656" y="250031"/>
                </a:lnTo>
                <a:cubicBezTo>
                  <a:pt x="304205" y="250031"/>
                  <a:pt x="309563" y="244673"/>
                  <a:pt x="309563" y="238125"/>
                </a:cubicBezTo>
                <a:lnTo>
                  <a:pt x="309563" y="190500"/>
                </a:lnTo>
                <a:lnTo>
                  <a:pt x="333375" y="190500"/>
                </a:lnTo>
                <a:cubicBezTo>
                  <a:pt x="359643" y="190500"/>
                  <a:pt x="381000" y="211857"/>
                  <a:pt x="381000" y="238125"/>
                </a:cubicBezTo>
                <a:lnTo>
                  <a:pt x="381000" y="333375"/>
                </a:lnTo>
                <a:cubicBezTo>
                  <a:pt x="381000" y="359643"/>
                  <a:pt x="359643" y="381000"/>
                  <a:pt x="333375" y="381000"/>
                </a:cubicBezTo>
                <a:lnTo>
                  <a:pt x="238125" y="381000"/>
                </a:lnTo>
                <a:close/>
                <a:moveTo>
                  <a:pt x="0" y="238125"/>
                </a:moveTo>
                <a:cubicBezTo>
                  <a:pt x="0" y="211857"/>
                  <a:pt x="21357" y="190500"/>
                  <a:pt x="47625" y="190500"/>
                </a:cubicBezTo>
                <a:lnTo>
                  <a:pt x="71438" y="190500"/>
                </a:lnTo>
                <a:lnTo>
                  <a:pt x="71438" y="238125"/>
                </a:lnTo>
                <a:cubicBezTo>
                  <a:pt x="71438" y="244673"/>
                  <a:pt x="76795" y="250031"/>
                  <a:pt x="83344" y="250031"/>
                </a:cubicBezTo>
                <a:lnTo>
                  <a:pt x="107156" y="250031"/>
                </a:lnTo>
                <a:cubicBezTo>
                  <a:pt x="113705" y="250031"/>
                  <a:pt x="119063" y="244673"/>
                  <a:pt x="119063" y="238125"/>
                </a:cubicBezTo>
                <a:lnTo>
                  <a:pt x="119063" y="190500"/>
                </a:lnTo>
                <a:lnTo>
                  <a:pt x="142875" y="190500"/>
                </a:lnTo>
                <a:cubicBezTo>
                  <a:pt x="169143" y="190500"/>
                  <a:pt x="190500" y="211857"/>
                  <a:pt x="190500" y="238125"/>
                </a:cubicBezTo>
                <a:lnTo>
                  <a:pt x="190500" y="333375"/>
                </a:lnTo>
                <a:cubicBezTo>
                  <a:pt x="190500" y="359643"/>
                  <a:pt x="169143" y="381000"/>
                  <a:pt x="142875" y="381000"/>
                </a:cubicBezTo>
                <a:lnTo>
                  <a:pt x="47625" y="381000"/>
                </a:lnTo>
                <a:cubicBezTo>
                  <a:pt x="21357" y="381000"/>
                  <a:pt x="0" y="359643"/>
                  <a:pt x="0" y="333375"/>
                </a:cubicBezTo>
                <a:lnTo>
                  <a:pt x="0" y="238125"/>
                </a:lnTo>
                <a:close/>
              </a:path>
            </a:pathLst>
          </a:custGeom>
          <a:solidFill>
            <a:srgbClr val="8FA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270000" y="4572000"/>
            <a:ext cx="248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8FA7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Quantity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270000" y="4984750"/>
            <a:ext cx="2476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Amount of product purchased.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216400" y="4216400"/>
            <a:ext cx="3759200" cy="1485900"/>
          </a:xfrm>
          <a:custGeom>
            <a:avLst/>
            <a:gdLst/>
            <a:ahLst/>
            <a:cxnLst/>
            <a:rect l="l" t="t" r="r" b="b"/>
            <a:pathLst>
              <a:path w="3759200" h="1485900">
                <a:moveTo>
                  <a:pt x="101606" y="0"/>
                </a:moveTo>
                <a:lnTo>
                  <a:pt x="3657594" y="0"/>
                </a:lnTo>
                <a:cubicBezTo>
                  <a:pt x="3713710" y="0"/>
                  <a:pt x="3759200" y="45490"/>
                  <a:pt x="3759200" y="101606"/>
                </a:cubicBezTo>
                <a:lnTo>
                  <a:pt x="3759200" y="1384294"/>
                </a:lnTo>
                <a:cubicBezTo>
                  <a:pt x="3759200" y="1440410"/>
                  <a:pt x="3713710" y="1485900"/>
                  <a:pt x="3657594" y="1485900"/>
                </a:cubicBezTo>
                <a:lnTo>
                  <a:pt x="101606" y="1485900"/>
                </a:lnTo>
                <a:cubicBezTo>
                  <a:pt x="45490" y="1485900"/>
                  <a:pt x="0" y="1440410"/>
                  <a:pt x="0" y="13842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4584700" y="476885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67940" y="214313"/>
                </a:moveTo>
                <a:lnTo>
                  <a:pt x="42044" y="214313"/>
                </a:lnTo>
                <a:cubicBezTo>
                  <a:pt x="32147" y="214313"/>
                  <a:pt x="24185" y="206350"/>
                  <a:pt x="24185" y="196453"/>
                </a:cubicBezTo>
                <a:cubicBezTo>
                  <a:pt x="24185" y="186556"/>
                  <a:pt x="32147" y="178594"/>
                  <a:pt x="42044" y="178594"/>
                </a:cubicBezTo>
                <a:lnTo>
                  <a:pt x="57969" y="178594"/>
                </a:lnTo>
                <a:cubicBezTo>
                  <a:pt x="27756" y="109612"/>
                  <a:pt x="78209" y="31254"/>
                  <a:pt x="154484" y="31254"/>
                </a:cubicBezTo>
                <a:lnTo>
                  <a:pt x="160586" y="31254"/>
                </a:lnTo>
                <a:cubicBezTo>
                  <a:pt x="185589" y="31254"/>
                  <a:pt x="209848" y="39663"/>
                  <a:pt x="229419" y="55215"/>
                </a:cubicBezTo>
                <a:lnTo>
                  <a:pt x="241399" y="64666"/>
                </a:lnTo>
                <a:cubicBezTo>
                  <a:pt x="251743" y="72851"/>
                  <a:pt x="253454" y="87809"/>
                  <a:pt x="245269" y="98152"/>
                </a:cubicBezTo>
                <a:cubicBezTo>
                  <a:pt x="237083" y="108496"/>
                  <a:pt x="222126" y="110207"/>
                  <a:pt x="211782" y="102022"/>
                </a:cubicBezTo>
                <a:lnTo>
                  <a:pt x="199802" y="92571"/>
                </a:lnTo>
                <a:cubicBezTo>
                  <a:pt x="188640" y="83716"/>
                  <a:pt x="174799" y="78879"/>
                  <a:pt x="160511" y="78879"/>
                </a:cubicBezTo>
                <a:lnTo>
                  <a:pt x="154409" y="78879"/>
                </a:lnTo>
                <a:cubicBezTo>
                  <a:pt x="111770" y="78879"/>
                  <a:pt x="83939" y="123453"/>
                  <a:pt x="102543" y="161776"/>
                </a:cubicBezTo>
                <a:cubicBezTo>
                  <a:pt x="105221" y="167283"/>
                  <a:pt x="107454" y="172864"/>
                  <a:pt x="109314" y="178594"/>
                </a:cubicBezTo>
                <a:lnTo>
                  <a:pt x="220563" y="178594"/>
                </a:lnTo>
                <a:cubicBezTo>
                  <a:pt x="230460" y="178594"/>
                  <a:pt x="238423" y="186556"/>
                  <a:pt x="238423" y="196453"/>
                </a:cubicBezTo>
                <a:cubicBezTo>
                  <a:pt x="238423" y="206350"/>
                  <a:pt x="230460" y="214313"/>
                  <a:pt x="220563" y="214313"/>
                </a:cubicBezTo>
                <a:lnTo>
                  <a:pt x="115491" y="214313"/>
                </a:lnTo>
                <a:cubicBezTo>
                  <a:pt x="116235" y="240581"/>
                  <a:pt x="109017" y="266849"/>
                  <a:pt x="93985" y="289396"/>
                </a:cubicBezTo>
                <a:lnTo>
                  <a:pt x="80516" y="309563"/>
                </a:lnTo>
                <a:lnTo>
                  <a:pt x="238423" y="309563"/>
                </a:lnTo>
                <a:cubicBezTo>
                  <a:pt x="251594" y="309563"/>
                  <a:pt x="262235" y="320204"/>
                  <a:pt x="262235" y="333375"/>
                </a:cubicBezTo>
                <a:cubicBezTo>
                  <a:pt x="262235" y="346546"/>
                  <a:pt x="251594" y="357188"/>
                  <a:pt x="238423" y="357188"/>
                </a:cubicBezTo>
                <a:lnTo>
                  <a:pt x="36016" y="357188"/>
                </a:lnTo>
                <a:cubicBezTo>
                  <a:pt x="27236" y="357188"/>
                  <a:pt x="19199" y="352351"/>
                  <a:pt x="15032" y="344612"/>
                </a:cubicBezTo>
                <a:cubicBezTo>
                  <a:pt x="10864" y="336872"/>
                  <a:pt x="11311" y="327496"/>
                  <a:pt x="16222" y="320129"/>
                </a:cubicBezTo>
                <a:lnTo>
                  <a:pt x="54322" y="262979"/>
                </a:lnTo>
                <a:cubicBezTo>
                  <a:pt x="64071" y="248394"/>
                  <a:pt x="68610" y="231279"/>
                  <a:pt x="67866" y="214313"/>
                </a:cubicBezTo>
                <a:close/>
              </a:path>
            </a:pathLst>
          </a:custGeom>
          <a:solidFill>
            <a:srgbClr val="8FA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5187950" y="4546600"/>
            <a:ext cx="2044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8FA7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UnitPrice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232400" y="4984750"/>
            <a:ext cx="203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Price per unit of product.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773</Words>
  <Application>Microsoft Office PowerPoint</Application>
  <PresentationFormat>Widescreen</PresentationFormat>
  <Paragraphs>199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 Black</vt:lpstr>
      <vt:lpstr>Noto Sans SC</vt:lpstr>
      <vt:lpstr>MiSans</vt:lpstr>
      <vt:lpstr>Arial</vt:lpstr>
      <vt:lpstr>微软雅黑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MLP for Repeat Purchase Prediction</dc:title>
  <dc:subject>MLP for Repeat Purchase Prediction</dc:subject>
  <dc:creator>Kimi</dc:creator>
  <cp:lastModifiedBy>yousef hazem</cp:lastModifiedBy>
  <cp:revision>4</cp:revision>
  <dcterms:created xsi:type="dcterms:W3CDTF">2025-12-10T22:22:50Z</dcterms:created>
  <dcterms:modified xsi:type="dcterms:W3CDTF">2025-12-11T23:07:39Z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{"Label":"MLP for Repeat Purchase Prediction","ContentProducer":"001191110108MACG2KBH8F10000","ProduceID":"d4suuo9pue5sge6ohit0","ReservedCode1":"","ContentPropagator":"001191110108MACG2KBH8F20000","PropagateID":"d4suuo9pue5sge6ohit0","ReservedCode2":""}</vt:lpwstr>
  </property>
</Properties>
</file>